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9" r:id="rId5"/>
    <p:sldId id="259" r:id="rId6"/>
    <p:sldId id="260" r:id="rId7"/>
    <p:sldId id="263" r:id="rId8"/>
    <p:sldId id="264" r:id="rId9"/>
    <p:sldId id="261" r:id="rId10"/>
    <p:sldId id="262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80" r:id="rId26"/>
    <p:sldId id="281" r:id="rId27"/>
    <p:sldId id="282" r:id="rId28"/>
    <p:sldId id="283" r:id="rId29"/>
    <p:sldId id="284" r:id="rId30"/>
    <p:sldId id="286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297" autoAdjust="0"/>
    <p:restoredTop sz="94660"/>
  </p:normalViewPr>
  <p:slideViewPr>
    <p:cSldViewPr snapToGrid="0">
      <p:cViewPr varScale="1">
        <p:scale>
          <a:sx n="201" d="100"/>
          <a:sy n="201" d="100"/>
        </p:scale>
        <p:origin x="72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sv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Relationship Id="rId14" Type="http://schemas.openxmlformats.org/officeDocument/2006/relationships/image" Target="../media/image22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sv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Relationship Id="rId14" Type="http://schemas.openxmlformats.org/officeDocument/2006/relationships/image" Target="../media/image2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32F746-E9A4-4E4D-953F-6328A7BB8E4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2679D14E-4A48-4221-8C44-5A640D7750D5}">
      <dgm:prSet/>
      <dgm:spPr/>
      <dgm:t>
        <a:bodyPr/>
        <a:lstStyle/>
        <a:p>
          <a:r>
            <a:rPr lang="en-US" b="0" i="0" dirty="0"/>
            <a:t>Airworthiness Certificate</a:t>
          </a:r>
          <a:endParaRPr lang="en-US" dirty="0"/>
        </a:p>
      </dgm:t>
    </dgm:pt>
    <dgm:pt modelId="{FA347AE5-41C4-4FD5-8A82-F337B4FD3C11}" type="parTrans" cxnId="{2DBD8EE2-20A9-439D-81DC-30F7B8C1FC7E}">
      <dgm:prSet/>
      <dgm:spPr/>
      <dgm:t>
        <a:bodyPr/>
        <a:lstStyle/>
        <a:p>
          <a:endParaRPr lang="en-US"/>
        </a:p>
      </dgm:t>
    </dgm:pt>
    <dgm:pt modelId="{C7CC1096-6D6E-43BB-9518-6F698E28FDE6}" type="sibTrans" cxnId="{2DBD8EE2-20A9-439D-81DC-30F7B8C1FC7E}">
      <dgm:prSet/>
      <dgm:spPr/>
      <dgm:t>
        <a:bodyPr/>
        <a:lstStyle/>
        <a:p>
          <a:endParaRPr lang="en-US"/>
        </a:p>
      </dgm:t>
    </dgm:pt>
    <dgm:pt modelId="{22D6016B-E2A3-4463-8E64-0AE64E268C3E}">
      <dgm:prSet/>
      <dgm:spPr/>
      <dgm:t>
        <a:bodyPr/>
        <a:lstStyle/>
        <a:p>
          <a:r>
            <a:rPr lang="en-US" b="0" i="0"/>
            <a:t>Registration Certificate</a:t>
          </a:r>
          <a:endParaRPr lang="en-US"/>
        </a:p>
      </dgm:t>
    </dgm:pt>
    <dgm:pt modelId="{CB6750E0-D1EC-4837-9132-1F72A1C7A9E1}" type="parTrans" cxnId="{571586D7-9B3E-4581-AF92-2EA5B97051F1}">
      <dgm:prSet/>
      <dgm:spPr/>
      <dgm:t>
        <a:bodyPr/>
        <a:lstStyle/>
        <a:p>
          <a:endParaRPr lang="en-US"/>
        </a:p>
      </dgm:t>
    </dgm:pt>
    <dgm:pt modelId="{62976546-5313-45BD-A661-EDC28CA5CF07}" type="sibTrans" cxnId="{571586D7-9B3E-4581-AF92-2EA5B97051F1}">
      <dgm:prSet/>
      <dgm:spPr/>
      <dgm:t>
        <a:bodyPr/>
        <a:lstStyle/>
        <a:p>
          <a:endParaRPr lang="en-US"/>
        </a:p>
      </dgm:t>
    </dgm:pt>
    <dgm:pt modelId="{DBCAB0DA-7890-4B9A-ADDE-4B22FAFD7713}">
      <dgm:prSet/>
      <dgm:spPr/>
      <dgm:t>
        <a:bodyPr/>
        <a:lstStyle/>
        <a:p>
          <a:r>
            <a:rPr lang="en-US" b="0" i="0" dirty="0"/>
            <a:t>Radio Station License (FCC, ~$170)</a:t>
          </a:r>
          <a:endParaRPr lang="en-US" dirty="0"/>
        </a:p>
      </dgm:t>
    </dgm:pt>
    <dgm:pt modelId="{22DB17D5-5E43-4792-9BBE-D8565FAE174A}" type="parTrans" cxnId="{6D3F5763-2BD6-46DF-BB6A-CD968CEDFD97}">
      <dgm:prSet/>
      <dgm:spPr/>
      <dgm:t>
        <a:bodyPr/>
        <a:lstStyle/>
        <a:p>
          <a:endParaRPr lang="en-US"/>
        </a:p>
      </dgm:t>
    </dgm:pt>
    <dgm:pt modelId="{6D4D5BF5-0FDF-4D0E-8264-5577F8572772}" type="sibTrans" cxnId="{6D3F5763-2BD6-46DF-BB6A-CD968CEDFD97}">
      <dgm:prSet/>
      <dgm:spPr/>
      <dgm:t>
        <a:bodyPr/>
        <a:lstStyle/>
        <a:p>
          <a:endParaRPr lang="en-US"/>
        </a:p>
      </dgm:t>
    </dgm:pt>
    <dgm:pt modelId="{72ECB1F1-A2DA-4DE8-B341-CF9121AEC282}">
      <dgm:prSet/>
      <dgm:spPr/>
      <dgm:t>
        <a:bodyPr/>
        <a:lstStyle/>
        <a:p>
          <a:r>
            <a:rPr lang="en-US" dirty="0"/>
            <a:t>Mexican Liability Coverage</a:t>
          </a:r>
        </a:p>
      </dgm:t>
    </dgm:pt>
    <dgm:pt modelId="{2183CA38-EA20-46A9-8EDA-755F0EB5B238}" type="parTrans" cxnId="{E7DDEBBC-F0DA-41F0-9EC0-4CEAC0C88B2A}">
      <dgm:prSet/>
      <dgm:spPr/>
      <dgm:t>
        <a:bodyPr/>
        <a:lstStyle/>
        <a:p>
          <a:endParaRPr lang="en-US"/>
        </a:p>
      </dgm:t>
    </dgm:pt>
    <dgm:pt modelId="{14985ABD-5E59-4E3E-95D0-6D0435C4ED74}" type="sibTrans" cxnId="{E7DDEBBC-F0DA-41F0-9EC0-4CEAC0C88B2A}">
      <dgm:prSet/>
      <dgm:spPr/>
      <dgm:t>
        <a:bodyPr/>
        <a:lstStyle/>
        <a:p>
          <a:endParaRPr lang="en-US"/>
        </a:p>
      </dgm:t>
    </dgm:pt>
    <dgm:pt modelId="{758AE817-D838-4867-BDD0-76803DFAA6E8}">
      <dgm:prSet/>
      <dgm:spPr/>
      <dgm:t>
        <a:bodyPr/>
        <a:lstStyle/>
        <a:p>
          <a:r>
            <a:rPr lang="en-US" b="0" i="0" dirty="0"/>
            <a:t>POH &amp; Weight and Balance</a:t>
          </a:r>
          <a:endParaRPr lang="en-US" dirty="0"/>
        </a:p>
      </dgm:t>
    </dgm:pt>
    <dgm:pt modelId="{447BCAFC-33E0-463F-91F1-D13E134D5E64}" type="parTrans" cxnId="{55A90619-4C5E-4B11-919D-96B6EB0F2179}">
      <dgm:prSet/>
      <dgm:spPr/>
      <dgm:t>
        <a:bodyPr/>
        <a:lstStyle/>
        <a:p>
          <a:endParaRPr lang="en-US"/>
        </a:p>
      </dgm:t>
    </dgm:pt>
    <dgm:pt modelId="{648AEE8E-85F0-484F-A61A-09DB5885F31A}" type="sibTrans" cxnId="{55A90619-4C5E-4B11-919D-96B6EB0F2179}">
      <dgm:prSet/>
      <dgm:spPr/>
      <dgm:t>
        <a:bodyPr/>
        <a:lstStyle/>
        <a:p>
          <a:endParaRPr lang="en-US"/>
        </a:p>
      </dgm:t>
    </dgm:pt>
    <dgm:pt modelId="{FC5AF61F-8E55-433E-9242-FC558311C004}">
      <dgm:prSet/>
      <dgm:spPr/>
      <dgm:t>
        <a:bodyPr/>
        <a:lstStyle/>
        <a:p>
          <a:r>
            <a:rPr lang="en-US" b="0" i="0" dirty="0"/>
            <a:t>Transponder w/ Mode C; 2-way Radio; 406 MHz ELT; Notarized letter from aircraft owner; 12-inch N-Number.</a:t>
          </a:r>
          <a:endParaRPr lang="en-US" dirty="0"/>
        </a:p>
      </dgm:t>
    </dgm:pt>
    <dgm:pt modelId="{CFF562FC-140B-4479-A7B7-11734E1236F4}" type="parTrans" cxnId="{649F67E1-28B8-4A38-8338-4689E00F9AB0}">
      <dgm:prSet/>
      <dgm:spPr/>
      <dgm:t>
        <a:bodyPr/>
        <a:lstStyle/>
        <a:p>
          <a:endParaRPr lang="en-US"/>
        </a:p>
      </dgm:t>
    </dgm:pt>
    <dgm:pt modelId="{27A10211-D2C6-45B7-9590-87CDE0198A11}" type="sibTrans" cxnId="{649F67E1-28B8-4A38-8338-4689E00F9AB0}">
      <dgm:prSet/>
      <dgm:spPr/>
      <dgm:t>
        <a:bodyPr/>
        <a:lstStyle/>
        <a:p>
          <a:endParaRPr lang="en-US"/>
        </a:p>
      </dgm:t>
    </dgm:pt>
    <dgm:pt modelId="{DCBB9C8B-0D67-45FF-ABF8-79908EE9E398}">
      <dgm:prSet/>
      <dgm:spPr/>
      <dgm:t>
        <a:bodyPr/>
        <a:lstStyle/>
        <a:p>
          <a:r>
            <a:rPr lang="en-US" dirty="0"/>
            <a:t>ADS-B Out using the 1090 MHz ES band required.</a:t>
          </a:r>
        </a:p>
      </dgm:t>
    </dgm:pt>
    <dgm:pt modelId="{039A7688-9BA9-47AC-89B8-C900532CAF19}" type="parTrans" cxnId="{C6FC61B5-8FBB-4844-A5FA-E125FC81038D}">
      <dgm:prSet/>
      <dgm:spPr/>
      <dgm:t>
        <a:bodyPr/>
        <a:lstStyle/>
        <a:p>
          <a:endParaRPr lang="en-US"/>
        </a:p>
      </dgm:t>
    </dgm:pt>
    <dgm:pt modelId="{C63445C5-1E22-4E3C-91B5-B68DC1CA0205}" type="sibTrans" cxnId="{C6FC61B5-8FBB-4844-A5FA-E125FC81038D}">
      <dgm:prSet/>
      <dgm:spPr/>
      <dgm:t>
        <a:bodyPr/>
        <a:lstStyle/>
        <a:p>
          <a:endParaRPr lang="en-US"/>
        </a:p>
      </dgm:t>
    </dgm:pt>
    <dgm:pt modelId="{A5B8DD6E-6DC2-450E-A95C-0A6647CA99FC}" type="pres">
      <dgm:prSet presAssocID="{CB32F746-E9A4-4E4D-953F-6328A7BB8E4F}" presName="root" presStyleCnt="0">
        <dgm:presLayoutVars>
          <dgm:dir/>
          <dgm:resizeHandles val="exact"/>
        </dgm:presLayoutVars>
      </dgm:prSet>
      <dgm:spPr/>
    </dgm:pt>
    <dgm:pt modelId="{8E4B278F-A31C-48DF-AAEE-084BE300DCE3}" type="pres">
      <dgm:prSet presAssocID="{2679D14E-4A48-4221-8C44-5A640D7750D5}" presName="compNode" presStyleCnt="0"/>
      <dgm:spPr/>
    </dgm:pt>
    <dgm:pt modelId="{1781D9F2-C504-4D47-AD8C-FB5E42B567DD}" type="pres">
      <dgm:prSet presAssocID="{2679D14E-4A48-4221-8C44-5A640D7750D5}" presName="bgRect" presStyleLbl="bgShp" presStyleIdx="0" presStyleCnt="7"/>
      <dgm:spPr/>
    </dgm:pt>
    <dgm:pt modelId="{DAC03A91-E327-4AD8-A8BE-E80E82ABF05C}" type="pres">
      <dgm:prSet presAssocID="{2679D14E-4A48-4221-8C44-5A640D7750D5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irplane"/>
        </a:ext>
      </dgm:extLst>
    </dgm:pt>
    <dgm:pt modelId="{0648737A-B9B6-40AB-ACA9-ECE6A0504D00}" type="pres">
      <dgm:prSet presAssocID="{2679D14E-4A48-4221-8C44-5A640D7750D5}" presName="spaceRect" presStyleCnt="0"/>
      <dgm:spPr/>
    </dgm:pt>
    <dgm:pt modelId="{23CC873D-E47E-40B3-93BB-ADA5B32A1AFA}" type="pres">
      <dgm:prSet presAssocID="{2679D14E-4A48-4221-8C44-5A640D7750D5}" presName="parTx" presStyleLbl="revTx" presStyleIdx="0" presStyleCnt="7">
        <dgm:presLayoutVars>
          <dgm:chMax val="0"/>
          <dgm:chPref val="0"/>
        </dgm:presLayoutVars>
      </dgm:prSet>
      <dgm:spPr/>
    </dgm:pt>
    <dgm:pt modelId="{3F25DB53-8178-44B1-BF6B-DB1CD2DE8315}" type="pres">
      <dgm:prSet presAssocID="{C7CC1096-6D6E-43BB-9518-6F698E28FDE6}" presName="sibTrans" presStyleCnt="0"/>
      <dgm:spPr/>
    </dgm:pt>
    <dgm:pt modelId="{53D43502-D7BC-46E3-94AA-0D2006A0A9A3}" type="pres">
      <dgm:prSet presAssocID="{22D6016B-E2A3-4463-8E64-0AE64E268C3E}" presName="compNode" presStyleCnt="0"/>
      <dgm:spPr/>
    </dgm:pt>
    <dgm:pt modelId="{FB98CF76-010E-41A4-8993-87C7DB9F324F}" type="pres">
      <dgm:prSet presAssocID="{22D6016B-E2A3-4463-8E64-0AE64E268C3E}" presName="bgRect" presStyleLbl="bgShp" presStyleIdx="1" presStyleCnt="7"/>
      <dgm:spPr/>
    </dgm:pt>
    <dgm:pt modelId="{0BA0AD62-4D92-411C-B29C-39B5C3E5BC72}" type="pres">
      <dgm:prSet presAssocID="{22D6016B-E2A3-4463-8E64-0AE64E268C3E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"/>
        </a:ext>
      </dgm:extLst>
    </dgm:pt>
    <dgm:pt modelId="{193B3DA7-39A5-4D6E-90F5-B81DDB2C63E6}" type="pres">
      <dgm:prSet presAssocID="{22D6016B-E2A3-4463-8E64-0AE64E268C3E}" presName="spaceRect" presStyleCnt="0"/>
      <dgm:spPr/>
    </dgm:pt>
    <dgm:pt modelId="{669264BB-32B9-46F3-A20A-292E8AD0822D}" type="pres">
      <dgm:prSet presAssocID="{22D6016B-E2A3-4463-8E64-0AE64E268C3E}" presName="parTx" presStyleLbl="revTx" presStyleIdx="1" presStyleCnt="7">
        <dgm:presLayoutVars>
          <dgm:chMax val="0"/>
          <dgm:chPref val="0"/>
        </dgm:presLayoutVars>
      </dgm:prSet>
      <dgm:spPr/>
    </dgm:pt>
    <dgm:pt modelId="{463716E8-2F22-4F61-B79F-772BBE5EE057}" type="pres">
      <dgm:prSet presAssocID="{62976546-5313-45BD-A661-EDC28CA5CF07}" presName="sibTrans" presStyleCnt="0"/>
      <dgm:spPr/>
    </dgm:pt>
    <dgm:pt modelId="{1F7EAFEF-5D23-452A-9EFD-98A910645C5F}" type="pres">
      <dgm:prSet presAssocID="{DBCAB0DA-7890-4B9A-ADDE-4B22FAFD7713}" presName="compNode" presStyleCnt="0"/>
      <dgm:spPr/>
    </dgm:pt>
    <dgm:pt modelId="{F6E4759E-F680-4D8F-A4E9-FA26615D8B22}" type="pres">
      <dgm:prSet presAssocID="{DBCAB0DA-7890-4B9A-ADDE-4B22FAFD7713}" presName="bgRect" presStyleLbl="bgShp" presStyleIdx="2" presStyleCnt="7"/>
      <dgm:spPr/>
    </dgm:pt>
    <dgm:pt modelId="{726E96BC-8787-42F4-8F8B-6AE3F7515836}" type="pres">
      <dgm:prSet presAssocID="{DBCAB0DA-7890-4B9A-ADDE-4B22FAFD7713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ireless router"/>
        </a:ext>
      </dgm:extLst>
    </dgm:pt>
    <dgm:pt modelId="{C6CD0732-A6BC-4EA1-AA6E-550686DA0BD4}" type="pres">
      <dgm:prSet presAssocID="{DBCAB0DA-7890-4B9A-ADDE-4B22FAFD7713}" presName="spaceRect" presStyleCnt="0"/>
      <dgm:spPr/>
    </dgm:pt>
    <dgm:pt modelId="{36BFD5AF-DFCF-4EEE-8EBA-3228696CC861}" type="pres">
      <dgm:prSet presAssocID="{DBCAB0DA-7890-4B9A-ADDE-4B22FAFD7713}" presName="parTx" presStyleLbl="revTx" presStyleIdx="2" presStyleCnt="7">
        <dgm:presLayoutVars>
          <dgm:chMax val="0"/>
          <dgm:chPref val="0"/>
        </dgm:presLayoutVars>
      </dgm:prSet>
      <dgm:spPr/>
    </dgm:pt>
    <dgm:pt modelId="{F4DC1EE5-2AF8-4393-A603-DC826E6BAF58}" type="pres">
      <dgm:prSet presAssocID="{6D4D5BF5-0FDF-4D0E-8264-5577F8572772}" presName="sibTrans" presStyleCnt="0"/>
      <dgm:spPr/>
    </dgm:pt>
    <dgm:pt modelId="{E17C65C4-3DCC-48E0-B6CE-C43111493C58}" type="pres">
      <dgm:prSet presAssocID="{72ECB1F1-A2DA-4DE8-B341-CF9121AEC282}" presName="compNode" presStyleCnt="0"/>
      <dgm:spPr/>
    </dgm:pt>
    <dgm:pt modelId="{232B15BD-4875-4688-B074-B27F2635FC9E}" type="pres">
      <dgm:prSet presAssocID="{72ECB1F1-A2DA-4DE8-B341-CF9121AEC282}" presName="bgRect" presStyleLbl="bgShp" presStyleIdx="3" presStyleCnt="7"/>
      <dgm:spPr/>
    </dgm:pt>
    <dgm:pt modelId="{5C602D33-EFAA-4869-B618-EAEE5019E23E}" type="pres">
      <dgm:prSet presAssocID="{72ECB1F1-A2DA-4DE8-B341-CF9121AEC282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8A01CD0D-0997-4AA1-B83E-8B21483C0005}" type="pres">
      <dgm:prSet presAssocID="{72ECB1F1-A2DA-4DE8-B341-CF9121AEC282}" presName="spaceRect" presStyleCnt="0"/>
      <dgm:spPr/>
    </dgm:pt>
    <dgm:pt modelId="{F56BA38C-57A6-4349-8E69-12372079BE04}" type="pres">
      <dgm:prSet presAssocID="{72ECB1F1-A2DA-4DE8-B341-CF9121AEC282}" presName="parTx" presStyleLbl="revTx" presStyleIdx="3" presStyleCnt="7">
        <dgm:presLayoutVars>
          <dgm:chMax val="0"/>
          <dgm:chPref val="0"/>
        </dgm:presLayoutVars>
      </dgm:prSet>
      <dgm:spPr/>
    </dgm:pt>
    <dgm:pt modelId="{908BE6A3-9860-4189-9B95-B34EFDD81F46}" type="pres">
      <dgm:prSet presAssocID="{14985ABD-5E59-4E3E-95D0-6D0435C4ED74}" presName="sibTrans" presStyleCnt="0"/>
      <dgm:spPr/>
    </dgm:pt>
    <dgm:pt modelId="{A166E963-104F-4A47-9D2C-E1FBE04CEBA8}" type="pres">
      <dgm:prSet presAssocID="{758AE817-D838-4867-BDD0-76803DFAA6E8}" presName="compNode" presStyleCnt="0"/>
      <dgm:spPr/>
    </dgm:pt>
    <dgm:pt modelId="{685D4464-8958-4013-8E4A-B61C2E7AF9B7}" type="pres">
      <dgm:prSet presAssocID="{758AE817-D838-4867-BDD0-76803DFAA6E8}" presName="bgRect" presStyleLbl="bgShp" presStyleIdx="4" presStyleCnt="7"/>
      <dgm:spPr/>
    </dgm:pt>
    <dgm:pt modelId="{FC8D4BE3-531A-4446-9518-87C08812C90D}" type="pres">
      <dgm:prSet presAssocID="{758AE817-D838-4867-BDD0-76803DFAA6E8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687BBDE7-8172-4FC6-BFF6-291B53C90C87}" type="pres">
      <dgm:prSet presAssocID="{758AE817-D838-4867-BDD0-76803DFAA6E8}" presName="spaceRect" presStyleCnt="0"/>
      <dgm:spPr/>
    </dgm:pt>
    <dgm:pt modelId="{F7A34756-488A-48A5-90FE-1AFCD822818E}" type="pres">
      <dgm:prSet presAssocID="{758AE817-D838-4867-BDD0-76803DFAA6E8}" presName="parTx" presStyleLbl="revTx" presStyleIdx="4" presStyleCnt="7">
        <dgm:presLayoutVars>
          <dgm:chMax val="0"/>
          <dgm:chPref val="0"/>
        </dgm:presLayoutVars>
      </dgm:prSet>
      <dgm:spPr/>
    </dgm:pt>
    <dgm:pt modelId="{B07819F3-2DD8-4384-83E3-7C867866C0D0}" type="pres">
      <dgm:prSet presAssocID="{648AEE8E-85F0-484F-A61A-09DB5885F31A}" presName="sibTrans" presStyleCnt="0"/>
      <dgm:spPr/>
    </dgm:pt>
    <dgm:pt modelId="{5770BAF4-20E5-4CB6-B702-899AC46F38AE}" type="pres">
      <dgm:prSet presAssocID="{FC5AF61F-8E55-433E-9242-FC558311C004}" presName="compNode" presStyleCnt="0"/>
      <dgm:spPr/>
    </dgm:pt>
    <dgm:pt modelId="{D2473A64-453A-484D-AA75-1D6935C3D9AF}" type="pres">
      <dgm:prSet presAssocID="{FC5AF61F-8E55-433E-9242-FC558311C004}" presName="bgRect" presStyleLbl="bgShp" presStyleIdx="5" presStyleCnt="7"/>
      <dgm:spPr/>
    </dgm:pt>
    <dgm:pt modelId="{D08B4BB2-691B-44B4-8504-C8E465F1D255}" type="pres">
      <dgm:prSet presAssocID="{FC5AF61F-8E55-433E-9242-FC558311C004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adio"/>
        </a:ext>
      </dgm:extLst>
    </dgm:pt>
    <dgm:pt modelId="{A8FC74AE-BCCC-4937-BF7F-A2B8BB4F7F79}" type="pres">
      <dgm:prSet presAssocID="{FC5AF61F-8E55-433E-9242-FC558311C004}" presName="spaceRect" presStyleCnt="0"/>
      <dgm:spPr/>
    </dgm:pt>
    <dgm:pt modelId="{C73F3500-D964-497A-BE1C-70E9B709A252}" type="pres">
      <dgm:prSet presAssocID="{FC5AF61F-8E55-433E-9242-FC558311C004}" presName="parTx" presStyleLbl="revTx" presStyleIdx="5" presStyleCnt="7" custScaleY="91567">
        <dgm:presLayoutVars>
          <dgm:chMax val="0"/>
          <dgm:chPref val="0"/>
        </dgm:presLayoutVars>
      </dgm:prSet>
      <dgm:spPr/>
    </dgm:pt>
    <dgm:pt modelId="{EF242C29-2CB6-4033-A103-12E461D31571}" type="pres">
      <dgm:prSet presAssocID="{27A10211-D2C6-45B7-9590-87CDE0198A11}" presName="sibTrans" presStyleCnt="0"/>
      <dgm:spPr/>
    </dgm:pt>
    <dgm:pt modelId="{CE7AF5BD-0992-4ED1-B5C7-E7A799C48F36}" type="pres">
      <dgm:prSet presAssocID="{DCBB9C8B-0D67-45FF-ABF8-79908EE9E398}" presName="compNode" presStyleCnt="0"/>
      <dgm:spPr/>
    </dgm:pt>
    <dgm:pt modelId="{399A47B0-4433-4630-BCC5-C7A6EF075A1E}" type="pres">
      <dgm:prSet presAssocID="{DCBB9C8B-0D67-45FF-ABF8-79908EE9E398}" presName="bgRect" presStyleLbl="bgShp" presStyleIdx="6" presStyleCnt="7"/>
      <dgm:spPr/>
    </dgm:pt>
    <dgm:pt modelId="{AA64E2AE-EC9D-40CC-AC2F-7EFA9DD359A1}" type="pres">
      <dgm:prSet presAssocID="{DCBB9C8B-0D67-45FF-ABF8-79908EE9E398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atellite dish"/>
        </a:ext>
      </dgm:extLst>
    </dgm:pt>
    <dgm:pt modelId="{1D822826-7B34-4CFB-86EF-027AC1B21129}" type="pres">
      <dgm:prSet presAssocID="{DCBB9C8B-0D67-45FF-ABF8-79908EE9E398}" presName="spaceRect" presStyleCnt="0"/>
      <dgm:spPr/>
    </dgm:pt>
    <dgm:pt modelId="{5AD7AC5B-8C2F-426C-A033-064F76011E36}" type="pres">
      <dgm:prSet presAssocID="{DCBB9C8B-0D67-45FF-ABF8-79908EE9E398}" presName="parTx" presStyleLbl="revTx" presStyleIdx="6" presStyleCnt="7">
        <dgm:presLayoutVars>
          <dgm:chMax val="0"/>
          <dgm:chPref val="0"/>
        </dgm:presLayoutVars>
      </dgm:prSet>
      <dgm:spPr/>
    </dgm:pt>
  </dgm:ptLst>
  <dgm:cxnLst>
    <dgm:cxn modelId="{50655A08-990B-4A04-96CB-CAB316046A12}" type="presOf" srcId="{2679D14E-4A48-4221-8C44-5A640D7750D5}" destId="{23CC873D-E47E-40B3-93BB-ADA5B32A1AFA}" srcOrd="0" destOrd="0" presId="urn:microsoft.com/office/officeart/2018/2/layout/IconVerticalSolidList"/>
    <dgm:cxn modelId="{D100EA08-7338-4A08-9087-4366FF4ABCA9}" type="presOf" srcId="{DCBB9C8B-0D67-45FF-ABF8-79908EE9E398}" destId="{5AD7AC5B-8C2F-426C-A033-064F76011E36}" srcOrd="0" destOrd="0" presId="urn:microsoft.com/office/officeart/2018/2/layout/IconVerticalSolidList"/>
    <dgm:cxn modelId="{55A90619-4C5E-4B11-919D-96B6EB0F2179}" srcId="{CB32F746-E9A4-4E4D-953F-6328A7BB8E4F}" destId="{758AE817-D838-4867-BDD0-76803DFAA6E8}" srcOrd="4" destOrd="0" parTransId="{447BCAFC-33E0-463F-91F1-D13E134D5E64}" sibTransId="{648AEE8E-85F0-484F-A61A-09DB5885F31A}"/>
    <dgm:cxn modelId="{D5E4BD55-D54A-41C9-A9F3-132D343DBB2D}" type="presOf" srcId="{758AE817-D838-4867-BDD0-76803DFAA6E8}" destId="{F7A34756-488A-48A5-90FE-1AFCD822818E}" srcOrd="0" destOrd="0" presId="urn:microsoft.com/office/officeart/2018/2/layout/IconVerticalSolidList"/>
    <dgm:cxn modelId="{E7B8195D-C591-43C4-BBE4-446B24BB5996}" type="presOf" srcId="{22D6016B-E2A3-4463-8E64-0AE64E268C3E}" destId="{669264BB-32B9-46F3-A20A-292E8AD0822D}" srcOrd="0" destOrd="0" presId="urn:microsoft.com/office/officeart/2018/2/layout/IconVerticalSolidList"/>
    <dgm:cxn modelId="{6D3F5763-2BD6-46DF-BB6A-CD968CEDFD97}" srcId="{CB32F746-E9A4-4E4D-953F-6328A7BB8E4F}" destId="{DBCAB0DA-7890-4B9A-ADDE-4B22FAFD7713}" srcOrd="2" destOrd="0" parTransId="{22DB17D5-5E43-4792-9BBE-D8565FAE174A}" sibTransId="{6D4D5BF5-0FDF-4D0E-8264-5577F8572772}"/>
    <dgm:cxn modelId="{23FA4770-78D7-4FE5-B6B3-F0C765C56CC6}" type="presOf" srcId="{CB32F746-E9A4-4E4D-953F-6328A7BB8E4F}" destId="{A5B8DD6E-6DC2-450E-A95C-0A6647CA99FC}" srcOrd="0" destOrd="0" presId="urn:microsoft.com/office/officeart/2018/2/layout/IconVerticalSolidList"/>
    <dgm:cxn modelId="{6328AD83-ED42-41BD-A3FC-2E1E2BCA48C0}" type="presOf" srcId="{DBCAB0DA-7890-4B9A-ADDE-4B22FAFD7713}" destId="{36BFD5AF-DFCF-4EEE-8EBA-3228696CC861}" srcOrd="0" destOrd="0" presId="urn:microsoft.com/office/officeart/2018/2/layout/IconVerticalSolidList"/>
    <dgm:cxn modelId="{A0931C90-345A-437B-A37A-40983C7E30B1}" type="presOf" srcId="{72ECB1F1-A2DA-4DE8-B341-CF9121AEC282}" destId="{F56BA38C-57A6-4349-8E69-12372079BE04}" srcOrd="0" destOrd="0" presId="urn:microsoft.com/office/officeart/2018/2/layout/IconVerticalSolidList"/>
    <dgm:cxn modelId="{C6FC61B5-8FBB-4844-A5FA-E125FC81038D}" srcId="{CB32F746-E9A4-4E4D-953F-6328A7BB8E4F}" destId="{DCBB9C8B-0D67-45FF-ABF8-79908EE9E398}" srcOrd="6" destOrd="0" parTransId="{039A7688-9BA9-47AC-89B8-C900532CAF19}" sibTransId="{C63445C5-1E22-4E3C-91B5-B68DC1CA0205}"/>
    <dgm:cxn modelId="{E7DDEBBC-F0DA-41F0-9EC0-4CEAC0C88B2A}" srcId="{CB32F746-E9A4-4E4D-953F-6328A7BB8E4F}" destId="{72ECB1F1-A2DA-4DE8-B341-CF9121AEC282}" srcOrd="3" destOrd="0" parTransId="{2183CA38-EA20-46A9-8EDA-755F0EB5B238}" sibTransId="{14985ABD-5E59-4E3E-95D0-6D0435C4ED74}"/>
    <dgm:cxn modelId="{571586D7-9B3E-4581-AF92-2EA5B97051F1}" srcId="{CB32F746-E9A4-4E4D-953F-6328A7BB8E4F}" destId="{22D6016B-E2A3-4463-8E64-0AE64E268C3E}" srcOrd="1" destOrd="0" parTransId="{CB6750E0-D1EC-4837-9132-1F72A1C7A9E1}" sibTransId="{62976546-5313-45BD-A661-EDC28CA5CF07}"/>
    <dgm:cxn modelId="{2A5ACDD9-921D-40A5-8728-990CB62FA334}" type="presOf" srcId="{FC5AF61F-8E55-433E-9242-FC558311C004}" destId="{C73F3500-D964-497A-BE1C-70E9B709A252}" srcOrd="0" destOrd="0" presId="urn:microsoft.com/office/officeart/2018/2/layout/IconVerticalSolidList"/>
    <dgm:cxn modelId="{649F67E1-28B8-4A38-8338-4689E00F9AB0}" srcId="{CB32F746-E9A4-4E4D-953F-6328A7BB8E4F}" destId="{FC5AF61F-8E55-433E-9242-FC558311C004}" srcOrd="5" destOrd="0" parTransId="{CFF562FC-140B-4479-A7B7-11734E1236F4}" sibTransId="{27A10211-D2C6-45B7-9590-87CDE0198A11}"/>
    <dgm:cxn modelId="{2DBD8EE2-20A9-439D-81DC-30F7B8C1FC7E}" srcId="{CB32F746-E9A4-4E4D-953F-6328A7BB8E4F}" destId="{2679D14E-4A48-4221-8C44-5A640D7750D5}" srcOrd="0" destOrd="0" parTransId="{FA347AE5-41C4-4FD5-8A82-F337B4FD3C11}" sibTransId="{C7CC1096-6D6E-43BB-9518-6F698E28FDE6}"/>
    <dgm:cxn modelId="{48A96CA9-0178-4227-ACE7-AF1BC7FB2C4A}" type="presParOf" srcId="{A5B8DD6E-6DC2-450E-A95C-0A6647CA99FC}" destId="{8E4B278F-A31C-48DF-AAEE-084BE300DCE3}" srcOrd="0" destOrd="0" presId="urn:microsoft.com/office/officeart/2018/2/layout/IconVerticalSolidList"/>
    <dgm:cxn modelId="{DAB22638-EF6F-448E-9F2A-F058005FE342}" type="presParOf" srcId="{8E4B278F-A31C-48DF-AAEE-084BE300DCE3}" destId="{1781D9F2-C504-4D47-AD8C-FB5E42B567DD}" srcOrd="0" destOrd="0" presId="urn:microsoft.com/office/officeart/2018/2/layout/IconVerticalSolidList"/>
    <dgm:cxn modelId="{3FA55E17-7EDE-4AA3-A106-B8B992BEFA6F}" type="presParOf" srcId="{8E4B278F-A31C-48DF-AAEE-084BE300DCE3}" destId="{DAC03A91-E327-4AD8-A8BE-E80E82ABF05C}" srcOrd="1" destOrd="0" presId="urn:microsoft.com/office/officeart/2018/2/layout/IconVerticalSolidList"/>
    <dgm:cxn modelId="{56ED0F14-8C02-4B5A-AE31-67FB4DD98BC2}" type="presParOf" srcId="{8E4B278F-A31C-48DF-AAEE-084BE300DCE3}" destId="{0648737A-B9B6-40AB-ACA9-ECE6A0504D00}" srcOrd="2" destOrd="0" presId="urn:microsoft.com/office/officeart/2018/2/layout/IconVerticalSolidList"/>
    <dgm:cxn modelId="{410992F5-9A8A-4A02-93F1-073C176EF25B}" type="presParOf" srcId="{8E4B278F-A31C-48DF-AAEE-084BE300DCE3}" destId="{23CC873D-E47E-40B3-93BB-ADA5B32A1AFA}" srcOrd="3" destOrd="0" presId="urn:microsoft.com/office/officeart/2018/2/layout/IconVerticalSolidList"/>
    <dgm:cxn modelId="{6BC5BC47-5A3B-4DF9-AF4E-C43750E77780}" type="presParOf" srcId="{A5B8DD6E-6DC2-450E-A95C-0A6647CA99FC}" destId="{3F25DB53-8178-44B1-BF6B-DB1CD2DE8315}" srcOrd="1" destOrd="0" presId="urn:microsoft.com/office/officeart/2018/2/layout/IconVerticalSolidList"/>
    <dgm:cxn modelId="{EAE94228-4AFF-4710-A24F-32ADDA290421}" type="presParOf" srcId="{A5B8DD6E-6DC2-450E-A95C-0A6647CA99FC}" destId="{53D43502-D7BC-46E3-94AA-0D2006A0A9A3}" srcOrd="2" destOrd="0" presId="urn:microsoft.com/office/officeart/2018/2/layout/IconVerticalSolidList"/>
    <dgm:cxn modelId="{9624A577-1493-4910-9C66-609F11B91F63}" type="presParOf" srcId="{53D43502-D7BC-46E3-94AA-0D2006A0A9A3}" destId="{FB98CF76-010E-41A4-8993-87C7DB9F324F}" srcOrd="0" destOrd="0" presId="urn:microsoft.com/office/officeart/2018/2/layout/IconVerticalSolidList"/>
    <dgm:cxn modelId="{067B38EA-4168-4AEF-9A25-5EC08B513BA3}" type="presParOf" srcId="{53D43502-D7BC-46E3-94AA-0D2006A0A9A3}" destId="{0BA0AD62-4D92-411C-B29C-39B5C3E5BC72}" srcOrd="1" destOrd="0" presId="urn:microsoft.com/office/officeart/2018/2/layout/IconVerticalSolidList"/>
    <dgm:cxn modelId="{72377EE4-9226-406C-A084-8CA839C816DD}" type="presParOf" srcId="{53D43502-D7BC-46E3-94AA-0D2006A0A9A3}" destId="{193B3DA7-39A5-4D6E-90F5-B81DDB2C63E6}" srcOrd="2" destOrd="0" presId="urn:microsoft.com/office/officeart/2018/2/layout/IconVerticalSolidList"/>
    <dgm:cxn modelId="{E2D24A75-23FA-4504-8266-0DDCB742C256}" type="presParOf" srcId="{53D43502-D7BC-46E3-94AA-0D2006A0A9A3}" destId="{669264BB-32B9-46F3-A20A-292E8AD0822D}" srcOrd="3" destOrd="0" presId="urn:microsoft.com/office/officeart/2018/2/layout/IconVerticalSolidList"/>
    <dgm:cxn modelId="{3FCD2419-683B-4FF1-87E1-871C5572FDB0}" type="presParOf" srcId="{A5B8DD6E-6DC2-450E-A95C-0A6647CA99FC}" destId="{463716E8-2F22-4F61-B79F-772BBE5EE057}" srcOrd="3" destOrd="0" presId="urn:microsoft.com/office/officeart/2018/2/layout/IconVerticalSolidList"/>
    <dgm:cxn modelId="{4ED5D3DB-F213-4069-9E06-5F55F9E739EA}" type="presParOf" srcId="{A5B8DD6E-6DC2-450E-A95C-0A6647CA99FC}" destId="{1F7EAFEF-5D23-452A-9EFD-98A910645C5F}" srcOrd="4" destOrd="0" presId="urn:microsoft.com/office/officeart/2018/2/layout/IconVerticalSolidList"/>
    <dgm:cxn modelId="{4528D6F2-0315-4948-8A93-82BA2F8CC9BF}" type="presParOf" srcId="{1F7EAFEF-5D23-452A-9EFD-98A910645C5F}" destId="{F6E4759E-F680-4D8F-A4E9-FA26615D8B22}" srcOrd="0" destOrd="0" presId="urn:microsoft.com/office/officeart/2018/2/layout/IconVerticalSolidList"/>
    <dgm:cxn modelId="{5035FC44-D58D-4820-86BC-DEBC62B32BD2}" type="presParOf" srcId="{1F7EAFEF-5D23-452A-9EFD-98A910645C5F}" destId="{726E96BC-8787-42F4-8F8B-6AE3F7515836}" srcOrd="1" destOrd="0" presId="urn:microsoft.com/office/officeart/2018/2/layout/IconVerticalSolidList"/>
    <dgm:cxn modelId="{3FB02B5A-BFAF-4833-A5F6-C9FDCBD80F13}" type="presParOf" srcId="{1F7EAFEF-5D23-452A-9EFD-98A910645C5F}" destId="{C6CD0732-A6BC-4EA1-AA6E-550686DA0BD4}" srcOrd="2" destOrd="0" presId="urn:microsoft.com/office/officeart/2018/2/layout/IconVerticalSolidList"/>
    <dgm:cxn modelId="{04429A56-DCF3-4893-B440-26905BACE092}" type="presParOf" srcId="{1F7EAFEF-5D23-452A-9EFD-98A910645C5F}" destId="{36BFD5AF-DFCF-4EEE-8EBA-3228696CC861}" srcOrd="3" destOrd="0" presId="urn:microsoft.com/office/officeart/2018/2/layout/IconVerticalSolidList"/>
    <dgm:cxn modelId="{2D71D406-EC98-4DB5-A593-936536EB1739}" type="presParOf" srcId="{A5B8DD6E-6DC2-450E-A95C-0A6647CA99FC}" destId="{F4DC1EE5-2AF8-4393-A603-DC826E6BAF58}" srcOrd="5" destOrd="0" presId="urn:microsoft.com/office/officeart/2018/2/layout/IconVerticalSolidList"/>
    <dgm:cxn modelId="{0F841681-A323-407D-98B1-47F7E0DCD14D}" type="presParOf" srcId="{A5B8DD6E-6DC2-450E-A95C-0A6647CA99FC}" destId="{E17C65C4-3DCC-48E0-B6CE-C43111493C58}" srcOrd="6" destOrd="0" presId="urn:microsoft.com/office/officeart/2018/2/layout/IconVerticalSolidList"/>
    <dgm:cxn modelId="{A1C0806A-FC07-4A09-91B6-97DFB3806BD3}" type="presParOf" srcId="{E17C65C4-3DCC-48E0-B6CE-C43111493C58}" destId="{232B15BD-4875-4688-B074-B27F2635FC9E}" srcOrd="0" destOrd="0" presId="urn:microsoft.com/office/officeart/2018/2/layout/IconVerticalSolidList"/>
    <dgm:cxn modelId="{F4FC0F7C-CC43-4AE4-BBA0-072C9DF0201F}" type="presParOf" srcId="{E17C65C4-3DCC-48E0-B6CE-C43111493C58}" destId="{5C602D33-EFAA-4869-B618-EAEE5019E23E}" srcOrd="1" destOrd="0" presId="urn:microsoft.com/office/officeart/2018/2/layout/IconVerticalSolidList"/>
    <dgm:cxn modelId="{A265211E-F042-4C6D-A401-5C7F747F77BD}" type="presParOf" srcId="{E17C65C4-3DCC-48E0-B6CE-C43111493C58}" destId="{8A01CD0D-0997-4AA1-B83E-8B21483C0005}" srcOrd="2" destOrd="0" presId="urn:microsoft.com/office/officeart/2018/2/layout/IconVerticalSolidList"/>
    <dgm:cxn modelId="{F9956913-22C2-4118-95D1-A49F1AE6B1D1}" type="presParOf" srcId="{E17C65C4-3DCC-48E0-B6CE-C43111493C58}" destId="{F56BA38C-57A6-4349-8E69-12372079BE04}" srcOrd="3" destOrd="0" presId="urn:microsoft.com/office/officeart/2018/2/layout/IconVerticalSolidList"/>
    <dgm:cxn modelId="{9F92130D-57ED-44B9-A174-B409181181D9}" type="presParOf" srcId="{A5B8DD6E-6DC2-450E-A95C-0A6647CA99FC}" destId="{908BE6A3-9860-4189-9B95-B34EFDD81F46}" srcOrd="7" destOrd="0" presId="urn:microsoft.com/office/officeart/2018/2/layout/IconVerticalSolidList"/>
    <dgm:cxn modelId="{8114E673-21AC-4C17-B621-483F0EACE12F}" type="presParOf" srcId="{A5B8DD6E-6DC2-450E-A95C-0A6647CA99FC}" destId="{A166E963-104F-4A47-9D2C-E1FBE04CEBA8}" srcOrd="8" destOrd="0" presId="urn:microsoft.com/office/officeart/2018/2/layout/IconVerticalSolidList"/>
    <dgm:cxn modelId="{D12CD671-FB44-4901-8DF4-B217CD6A385A}" type="presParOf" srcId="{A166E963-104F-4A47-9D2C-E1FBE04CEBA8}" destId="{685D4464-8958-4013-8E4A-B61C2E7AF9B7}" srcOrd="0" destOrd="0" presId="urn:microsoft.com/office/officeart/2018/2/layout/IconVerticalSolidList"/>
    <dgm:cxn modelId="{B01065B6-98BF-4591-BB6E-55AB3D68283D}" type="presParOf" srcId="{A166E963-104F-4A47-9D2C-E1FBE04CEBA8}" destId="{FC8D4BE3-531A-4446-9518-87C08812C90D}" srcOrd="1" destOrd="0" presId="urn:microsoft.com/office/officeart/2018/2/layout/IconVerticalSolidList"/>
    <dgm:cxn modelId="{C6E901D8-B544-4178-87CA-B8F8F2374E2F}" type="presParOf" srcId="{A166E963-104F-4A47-9D2C-E1FBE04CEBA8}" destId="{687BBDE7-8172-4FC6-BFF6-291B53C90C87}" srcOrd="2" destOrd="0" presId="urn:microsoft.com/office/officeart/2018/2/layout/IconVerticalSolidList"/>
    <dgm:cxn modelId="{AB82565D-F9E7-4C5C-8B78-FF5BF88F49D9}" type="presParOf" srcId="{A166E963-104F-4A47-9D2C-E1FBE04CEBA8}" destId="{F7A34756-488A-48A5-90FE-1AFCD822818E}" srcOrd="3" destOrd="0" presId="urn:microsoft.com/office/officeart/2018/2/layout/IconVerticalSolidList"/>
    <dgm:cxn modelId="{8DF61B5D-3318-46F3-B017-D1306B219BBB}" type="presParOf" srcId="{A5B8DD6E-6DC2-450E-A95C-0A6647CA99FC}" destId="{B07819F3-2DD8-4384-83E3-7C867866C0D0}" srcOrd="9" destOrd="0" presId="urn:microsoft.com/office/officeart/2018/2/layout/IconVerticalSolidList"/>
    <dgm:cxn modelId="{E3350F1A-EABD-4D8C-9054-636804589282}" type="presParOf" srcId="{A5B8DD6E-6DC2-450E-A95C-0A6647CA99FC}" destId="{5770BAF4-20E5-4CB6-B702-899AC46F38AE}" srcOrd="10" destOrd="0" presId="urn:microsoft.com/office/officeart/2018/2/layout/IconVerticalSolidList"/>
    <dgm:cxn modelId="{A9370F3A-65C8-4937-8DB3-4030BA417EC7}" type="presParOf" srcId="{5770BAF4-20E5-4CB6-B702-899AC46F38AE}" destId="{D2473A64-453A-484D-AA75-1D6935C3D9AF}" srcOrd="0" destOrd="0" presId="urn:microsoft.com/office/officeart/2018/2/layout/IconVerticalSolidList"/>
    <dgm:cxn modelId="{E3632D1D-FAFE-4A51-B9C5-D8F6279ADE79}" type="presParOf" srcId="{5770BAF4-20E5-4CB6-B702-899AC46F38AE}" destId="{D08B4BB2-691B-44B4-8504-C8E465F1D255}" srcOrd="1" destOrd="0" presId="urn:microsoft.com/office/officeart/2018/2/layout/IconVerticalSolidList"/>
    <dgm:cxn modelId="{A682EFF1-CC44-40A3-AFB9-E9D0F688D5E4}" type="presParOf" srcId="{5770BAF4-20E5-4CB6-B702-899AC46F38AE}" destId="{A8FC74AE-BCCC-4937-BF7F-A2B8BB4F7F79}" srcOrd="2" destOrd="0" presId="urn:microsoft.com/office/officeart/2018/2/layout/IconVerticalSolidList"/>
    <dgm:cxn modelId="{DA6A8C5C-FBC1-4397-9064-38B3EB2660C1}" type="presParOf" srcId="{5770BAF4-20E5-4CB6-B702-899AC46F38AE}" destId="{C73F3500-D964-497A-BE1C-70E9B709A252}" srcOrd="3" destOrd="0" presId="urn:microsoft.com/office/officeart/2018/2/layout/IconVerticalSolidList"/>
    <dgm:cxn modelId="{E73FCB3A-09F0-4228-BF1F-6A2ED695C7EB}" type="presParOf" srcId="{A5B8DD6E-6DC2-450E-A95C-0A6647CA99FC}" destId="{EF242C29-2CB6-4033-A103-12E461D31571}" srcOrd="11" destOrd="0" presId="urn:microsoft.com/office/officeart/2018/2/layout/IconVerticalSolidList"/>
    <dgm:cxn modelId="{4F1D3843-97F6-412E-83FA-D072EE181927}" type="presParOf" srcId="{A5B8DD6E-6DC2-450E-A95C-0A6647CA99FC}" destId="{CE7AF5BD-0992-4ED1-B5C7-E7A799C48F36}" srcOrd="12" destOrd="0" presId="urn:microsoft.com/office/officeart/2018/2/layout/IconVerticalSolidList"/>
    <dgm:cxn modelId="{04637882-5FF5-4E26-8B0B-3772064516E8}" type="presParOf" srcId="{CE7AF5BD-0992-4ED1-B5C7-E7A799C48F36}" destId="{399A47B0-4433-4630-BCC5-C7A6EF075A1E}" srcOrd="0" destOrd="0" presId="urn:microsoft.com/office/officeart/2018/2/layout/IconVerticalSolidList"/>
    <dgm:cxn modelId="{DF31595F-E8C1-4656-87E3-E8CFE55B201D}" type="presParOf" srcId="{CE7AF5BD-0992-4ED1-B5C7-E7A799C48F36}" destId="{AA64E2AE-EC9D-40CC-AC2F-7EFA9DD359A1}" srcOrd="1" destOrd="0" presId="urn:microsoft.com/office/officeart/2018/2/layout/IconVerticalSolidList"/>
    <dgm:cxn modelId="{ECF03375-8D3E-41FB-B883-E823F267D0E0}" type="presParOf" srcId="{CE7AF5BD-0992-4ED1-B5C7-E7A799C48F36}" destId="{1D822826-7B34-4CFB-86EF-027AC1B21129}" srcOrd="2" destOrd="0" presId="urn:microsoft.com/office/officeart/2018/2/layout/IconVerticalSolidList"/>
    <dgm:cxn modelId="{591FA89C-1184-4174-87BD-FA6990969B5C}" type="presParOf" srcId="{CE7AF5BD-0992-4ED1-B5C7-E7A799C48F36}" destId="{5AD7AC5B-8C2F-426C-A033-064F76011E3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81D9F2-C504-4D47-AD8C-FB5E42B567DD}">
      <dsp:nvSpPr>
        <dsp:cNvPr id="0" name=""/>
        <dsp:cNvSpPr/>
      </dsp:nvSpPr>
      <dsp:spPr>
        <a:xfrm>
          <a:off x="0" y="114861"/>
          <a:ext cx="6496050" cy="50519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C03A91-E327-4AD8-A8BE-E80E82ABF05C}">
      <dsp:nvSpPr>
        <dsp:cNvPr id="0" name=""/>
        <dsp:cNvSpPr/>
      </dsp:nvSpPr>
      <dsp:spPr>
        <a:xfrm>
          <a:off x="152822" y="228530"/>
          <a:ext cx="277858" cy="27785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CC873D-E47E-40B3-93BB-ADA5B32A1AFA}">
      <dsp:nvSpPr>
        <dsp:cNvPr id="0" name=""/>
        <dsp:cNvSpPr/>
      </dsp:nvSpPr>
      <dsp:spPr>
        <a:xfrm>
          <a:off x="583502" y="114861"/>
          <a:ext cx="5894322" cy="4509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721" tIns="47721" rIns="47721" bIns="47721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 dirty="0"/>
            <a:t>Airworthiness Certificate</a:t>
          </a:r>
          <a:endParaRPr lang="en-US" sz="1400" kern="1200" dirty="0"/>
        </a:p>
      </dsp:txBody>
      <dsp:txXfrm>
        <a:off x="583502" y="114861"/>
        <a:ext cx="5894322" cy="450911"/>
      </dsp:txXfrm>
    </dsp:sp>
    <dsp:sp modelId="{FB98CF76-010E-41A4-8993-87C7DB9F324F}">
      <dsp:nvSpPr>
        <dsp:cNvPr id="0" name=""/>
        <dsp:cNvSpPr/>
      </dsp:nvSpPr>
      <dsp:spPr>
        <a:xfrm>
          <a:off x="0" y="754374"/>
          <a:ext cx="6496050" cy="50519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A0AD62-4D92-411C-B29C-39B5C3E5BC72}">
      <dsp:nvSpPr>
        <dsp:cNvPr id="0" name=""/>
        <dsp:cNvSpPr/>
      </dsp:nvSpPr>
      <dsp:spPr>
        <a:xfrm>
          <a:off x="152822" y="868044"/>
          <a:ext cx="277858" cy="27785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9264BB-32B9-46F3-A20A-292E8AD0822D}">
      <dsp:nvSpPr>
        <dsp:cNvPr id="0" name=""/>
        <dsp:cNvSpPr/>
      </dsp:nvSpPr>
      <dsp:spPr>
        <a:xfrm>
          <a:off x="583502" y="754374"/>
          <a:ext cx="5894322" cy="4509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721" tIns="47721" rIns="47721" bIns="47721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/>
            <a:t>Registration Certificate</a:t>
          </a:r>
          <a:endParaRPr lang="en-US" sz="1400" kern="1200"/>
        </a:p>
      </dsp:txBody>
      <dsp:txXfrm>
        <a:off x="583502" y="754374"/>
        <a:ext cx="5894322" cy="450911"/>
      </dsp:txXfrm>
    </dsp:sp>
    <dsp:sp modelId="{F6E4759E-F680-4D8F-A4E9-FA26615D8B22}">
      <dsp:nvSpPr>
        <dsp:cNvPr id="0" name=""/>
        <dsp:cNvSpPr/>
      </dsp:nvSpPr>
      <dsp:spPr>
        <a:xfrm>
          <a:off x="0" y="1393888"/>
          <a:ext cx="6496050" cy="50519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6E96BC-8787-42F4-8F8B-6AE3F7515836}">
      <dsp:nvSpPr>
        <dsp:cNvPr id="0" name=""/>
        <dsp:cNvSpPr/>
      </dsp:nvSpPr>
      <dsp:spPr>
        <a:xfrm>
          <a:off x="152822" y="1507557"/>
          <a:ext cx="277858" cy="27785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BFD5AF-DFCF-4EEE-8EBA-3228696CC861}">
      <dsp:nvSpPr>
        <dsp:cNvPr id="0" name=""/>
        <dsp:cNvSpPr/>
      </dsp:nvSpPr>
      <dsp:spPr>
        <a:xfrm>
          <a:off x="583502" y="1393888"/>
          <a:ext cx="5894322" cy="4509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721" tIns="47721" rIns="47721" bIns="47721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 dirty="0"/>
            <a:t>Radio Station License (FCC, ~$170)</a:t>
          </a:r>
          <a:endParaRPr lang="en-US" sz="1400" kern="1200" dirty="0"/>
        </a:p>
      </dsp:txBody>
      <dsp:txXfrm>
        <a:off x="583502" y="1393888"/>
        <a:ext cx="5894322" cy="450911"/>
      </dsp:txXfrm>
    </dsp:sp>
    <dsp:sp modelId="{232B15BD-4875-4688-B074-B27F2635FC9E}">
      <dsp:nvSpPr>
        <dsp:cNvPr id="0" name=""/>
        <dsp:cNvSpPr/>
      </dsp:nvSpPr>
      <dsp:spPr>
        <a:xfrm>
          <a:off x="0" y="2033401"/>
          <a:ext cx="6496050" cy="50519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602D33-EFAA-4869-B618-EAEE5019E23E}">
      <dsp:nvSpPr>
        <dsp:cNvPr id="0" name=""/>
        <dsp:cNvSpPr/>
      </dsp:nvSpPr>
      <dsp:spPr>
        <a:xfrm>
          <a:off x="152822" y="2147070"/>
          <a:ext cx="277858" cy="27785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6BA38C-57A6-4349-8E69-12372079BE04}">
      <dsp:nvSpPr>
        <dsp:cNvPr id="0" name=""/>
        <dsp:cNvSpPr/>
      </dsp:nvSpPr>
      <dsp:spPr>
        <a:xfrm>
          <a:off x="583502" y="2033401"/>
          <a:ext cx="5894322" cy="4509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721" tIns="47721" rIns="47721" bIns="47721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Mexican Liability Coverage</a:t>
          </a:r>
        </a:p>
      </dsp:txBody>
      <dsp:txXfrm>
        <a:off x="583502" y="2033401"/>
        <a:ext cx="5894322" cy="450911"/>
      </dsp:txXfrm>
    </dsp:sp>
    <dsp:sp modelId="{685D4464-8958-4013-8E4A-B61C2E7AF9B7}">
      <dsp:nvSpPr>
        <dsp:cNvPr id="0" name=""/>
        <dsp:cNvSpPr/>
      </dsp:nvSpPr>
      <dsp:spPr>
        <a:xfrm>
          <a:off x="0" y="2672914"/>
          <a:ext cx="6496050" cy="50519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8D4BE3-531A-4446-9518-87C08812C90D}">
      <dsp:nvSpPr>
        <dsp:cNvPr id="0" name=""/>
        <dsp:cNvSpPr/>
      </dsp:nvSpPr>
      <dsp:spPr>
        <a:xfrm>
          <a:off x="152822" y="2786584"/>
          <a:ext cx="277858" cy="277858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A34756-488A-48A5-90FE-1AFCD822818E}">
      <dsp:nvSpPr>
        <dsp:cNvPr id="0" name=""/>
        <dsp:cNvSpPr/>
      </dsp:nvSpPr>
      <dsp:spPr>
        <a:xfrm>
          <a:off x="583502" y="2672914"/>
          <a:ext cx="5894322" cy="4509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721" tIns="47721" rIns="47721" bIns="47721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 dirty="0"/>
            <a:t>POH &amp; Weight and Balance</a:t>
          </a:r>
          <a:endParaRPr lang="en-US" sz="1400" kern="1200" dirty="0"/>
        </a:p>
      </dsp:txBody>
      <dsp:txXfrm>
        <a:off x="583502" y="2672914"/>
        <a:ext cx="5894322" cy="450911"/>
      </dsp:txXfrm>
    </dsp:sp>
    <dsp:sp modelId="{D2473A64-453A-484D-AA75-1D6935C3D9AF}">
      <dsp:nvSpPr>
        <dsp:cNvPr id="0" name=""/>
        <dsp:cNvSpPr/>
      </dsp:nvSpPr>
      <dsp:spPr>
        <a:xfrm>
          <a:off x="0" y="3312428"/>
          <a:ext cx="6496050" cy="50519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8B4BB2-691B-44B4-8504-C8E465F1D255}">
      <dsp:nvSpPr>
        <dsp:cNvPr id="0" name=""/>
        <dsp:cNvSpPr/>
      </dsp:nvSpPr>
      <dsp:spPr>
        <a:xfrm>
          <a:off x="152822" y="3426097"/>
          <a:ext cx="277858" cy="277858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3F3500-D964-497A-BE1C-70E9B709A252}">
      <dsp:nvSpPr>
        <dsp:cNvPr id="0" name=""/>
        <dsp:cNvSpPr/>
      </dsp:nvSpPr>
      <dsp:spPr>
        <a:xfrm>
          <a:off x="583502" y="3331440"/>
          <a:ext cx="5894322" cy="4128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721" tIns="47721" rIns="47721" bIns="47721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 dirty="0"/>
            <a:t>Transponder w/ Mode C; 2-way Radio; 406 MHz ELT; Notarized letter from aircraft owner; 12-inch N-Number.</a:t>
          </a:r>
          <a:endParaRPr lang="en-US" sz="1400" kern="1200" dirty="0"/>
        </a:p>
      </dsp:txBody>
      <dsp:txXfrm>
        <a:off x="583502" y="3331440"/>
        <a:ext cx="5894322" cy="412885"/>
      </dsp:txXfrm>
    </dsp:sp>
    <dsp:sp modelId="{399A47B0-4433-4630-BCC5-C7A6EF075A1E}">
      <dsp:nvSpPr>
        <dsp:cNvPr id="0" name=""/>
        <dsp:cNvSpPr/>
      </dsp:nvSpPr>
      <dsp:spPr>
        <a:xfrm>
          <a:off x="0" y="3951941"/>
          <a:ext cx="6496050" cy="50519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64E2AE-EC9D-40CC-AC2F-7EFA9DD359A1}">
      <dsp:nvSpPr>
        <dsp:cNvPr id="0" name=""/>
        <dsp:cNvSpPr/>
      </dsp:nvSpPr>
      <dsp:spPr>
        <a:xfrm>
          <a:off x="152822" y="4065610"/>
          <a:ext cx="277858" cy="277858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D7AC5B-8C2F-426C-A033-064F76011E36}">
      <dsp:nvSpPr>
        <dsp:cNvPr id="0" name=""/>
        <dsp:cNvSpPr/>
      </dsp:nvSpPr>
      <dsp:spPr>
        <a:xfrm>
          <a:off x="583502" y="3951941"/>
          <a:ext cx="5894322" cy="4509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721" tIns="47721" rIns="47721" bIns="47721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ADS-B Out using the 1090 MHz ES band required.</a:t>
          </a:r>
        </a:p>
      </dsp:txBody>
      <dsp:txXfrm>
        <a:off x="583502" y="3951941"/>
        <a:ext cx="5894322" cy="4509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8B2AD-19B0-4435-9DD9-74B3F241A62A}" type="datetimeFigureOut">
              <a:rPr lang="en-US" smtClean="0"/>
              <a:t>1/18/23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5922-F605-4312-9A87-E30988B98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932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8B2AD-19B0-4435-9DD9-74B3F241A62A}" type="datetimeFigureOut">
              <a:rPr lang="en-US" smtClean="0"/>
              <a:t>1/18/23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5922-F605-4312-9A87-E30988B98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066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8B2AD-19B0-4435-9DD9-74B3F241A62A}" type="datetimeFigureOut">
              <a:rPr lang="en-US" smtClean="0"/>
              <a:t>1/18/23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5922-F605-4312-9A87-E30988B98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3810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8B2AD-19B0-4435-9DD9-74B3F241A62A}" type="datetimeFigureOut">
              <a:rPr lang="en-US" smtClean="0"/>
              <a:t>1/18/23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5922-F605-4312-9A87-E30988B98BF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948950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8B2AD-19B0-4435-9DD9-74B3F241A62A}" type="datetimeFigureOut">
              <a:rPr lang="en-US" smtClean="0"/>
              <a:t>1/18/23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5922-F605-4312-9A87-E30988B98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5109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8B2AD-19B0-4435-9DD9-74B3F241A62A}" type="datetimeFigureOut">
              <a:rPr lang="en-US" smtClean="0"/>
              <a:t>1/18/23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5922-F605-4312-9A87-E30988B98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4587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8B2AD-19B0-4435-9DD9-74B3F241A62A}" type="datetimeFigureOut">
              <a:rPr lang="en-US" smtClean="0"/>
              <a:t>1/18/23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5922-F605-4312-9A87-E30988B98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4470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8B2AD-19B0-4435-9DD9-74B3F241A62A}" type="datetimeFigureOut">
              <a:rPr lang="en-US" smtClean="0"/>
              <a:t>1/18/23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5922-F605-4312-9A87-E30988B98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3284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8B2AD-19B0-4435-9DD9-74B3F241A62A}" type="datetimeFigureOut">
              <a:rPr lang="en-US" smtClean="0"/>
              <a:t>1/18/23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5922-F605-4312-9A87-E30988B98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378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8B2AD-19B0-4435-9DD9-74B3F241A62A}" type="datetimeFigureOut">
              <a:rPr lang="en-US" smtClean="0"/>
              <a:t>1/18/23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5922-F605-4312-9A87-E30988B98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930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8B2AD-19B0-4435-9DD9-74B3F241A62A}" type="datetimeFigureOut">
              <a:rPr lang="en-US" smtClean="0"/>
              <a:t>1/18/23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5922-F605-4312-9A87-E30988B98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322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8B2AD-19B0-4435-9DD9-74B3F241A62A}" type="datetimeFigureOut">
              <a:rPr lang="en-US" smtClean="0"/>
              <a:t>1/18/23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5922-F605-4312-9A87-E30988B98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522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8B2AD-19B0-4435-9DD9-74B3F241A62A}" type="datetimeFigureOut">
              <a:rPr lang="en-US" smtClean="0"/>
              <a:t>1/18/23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5922-F605-4312-9A87-E30988B98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70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8B2AD-19B0-4435-9DD9-74B3F241A62A}" type="datetimeFigureOut">
              <a:rPr lang="en-US" smtClean="0"/>
              <a:t>1/18/23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5922-F605-4312-9A87-E30988B98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15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8B2AD-19B0-4435-9DD9-74B3F241A62A}" type="datetimeFigureOut">
              <a:rPr lang="en-US" smtClean="0"/>
              <a:t>1/18/23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5922-F605-4312-9A87-E30988B98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11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8B2AD-19B0-4435-9DD9-74B3F241A62A}" type="datetimeFigureOut">
              <a:rPr lang="en-US" smtClean="0"/>
              <a:t>1/18/23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5922-F605-4312-9A87-E30988B98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47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8B2AD-19B0-4435-9DD9-74B3F241A62A}" type="datetimeFigureOut">
              <a:rPr lang="en-US" smtClean="0"/>
              <a:t>1/18/23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5922-F605-4312-9A87-E30988B98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13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378B2AD-19B0-4435-9DD9-74B3F241A62A}" type="datetimeFigureOut">
              <a:rPr lang="en-US" smtClean="0"/>
              <a:t>1/18/23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35922-F605-4312-9A87-E30988B98BF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DD60EBE-C9A4-7911-F451-C97E654B4116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799138" y="6736080"/>
            <a:ext cx="615950" cy="12192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INTERNAL USE</a:t>
            </a:r>
          </a:p>
        </p:txBody>
      </p:sp>
    </p:spTree>
    <p:extLst>
      <p:ext uri="{BB962C8B-B14F-4D97-AF65-F5344CB8AC3E}">
        <p14:creationId xmlns:p14="http://schemas.microsoft.com/office/powerpoint/2010/main" val="5601958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txabGRc6slM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xRkMzl_P-Nk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ireless.fcc.gov/uls/index.htm?job=home" TargetMode="External"/><Relationship Id="rId2" Type="http://schemas.openxmlformats.org/officeDocument/2006/relationships/hyperlink" Target="https://dtops.cbp.dhs.gov/main/#%20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bushpilotsinternational.com/page.php?name=mx_insurance" TargetMode="External"/><Relationship Id="rId4" Type="http://schemas.openxmlformats.org/officeDocument/2006/relationships/hyperlink" Target="https://eapis.cbp.dhs.gov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68" y="41564"/>
            <a:ext cx="10102932" cy="6735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1268" y="-829056"/>
            <a:ext cx="10063906" cy="2369574"/>
          </a:xfrm>
        </p:spPr>
        <p:txBody>
          <a:bodyPr/>
          <a:lstStyle/>
          <a:p>
            <a:r>
              <a:rPr lang="en-US" sz="66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63500" dir="2700000" algn="tl">
                    <a:srgbClr val="000000">
                      <a:alpha val="43137"/>
                    </a:srgbClr>
                  </a:outerShdw>
                </a:effectLst>
              </a:rPr>
              <a:t>How to fly GA to Mexico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52911" y="1693375"/>
            <a:ext cx="5053781" cy="901136"/>
          </a:xfr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Host: Ranferi Denova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50C550-9E9A-4AE8-A8BE-5BA30B50D11A}"/>
              </a:ext>
            </a:extLst>
          </p:cNvPr>
          <p:cNvSpPr txBox="1"/>
          <p:nvPr/>
        </p:nvSpPr>
        <p:spPr>
          <a:xfrm>
            <a:off x="4681629" y="2225179"/>
            <a:ext cx="3396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www.FlyGAMexico.com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AB93A2-B8E4-9FA0-27DA-8BB747E840F2}"/>
              </a:ext>
            </a:extLst>
          </p:cNvPr>
          <p:cNvSpPr txBox="1"/>
          <p:nvPr/>
        </p:nvSpPr>
        <p:spPr>
          <a:xfrm>
            <a:off x="9592588" y="6291470"/>
            <a:ext cx="1598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Rev. 2023</a:t>
            </a:r>
          </a:p>
        </p:txBody>
      </p:sp>
    </p:spTree>
    <p:extLst>
      <p:ext uri="{BB962C8B-B14F-4D97-AF65-F5344CB8AC3E}">
        <p14:creationId xmlns:p14="http://schemas.microsoft.com/office/powerpoint/2010/main" val="3698703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Passenger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Valid passport.</a:t>
            </a:r>
          </a:p>
          <a:p>
            <a:r>
              <a:rPr lang="en-US" sz="2400" dirty="0"/>
              <a:t>Minors traveling with one parent need a notarized letter.</a:t>
            </a:r>
          </a:p>
          <a:p>
            <a:r>
              <a:rPr lang="en-US" sz="2400" dirty="0"/>
              <a:t>Pesos!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72" y="1524420"/>
            <a:ext cx="5167296" cy="38821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13749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Flight 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5201" y="1668870"/>
            <a:ext cx="8946541" cy="4195481"/>
          </a:xfrm>
        </p:spPr>
        <p:txBody>
          <a:bodyPr>
            <a:noAutofit/>
          </a:bodyPr>
          <a:lstStyle/>
          <a:p>
            <a:r>
              <a:rPr lang="en-US" sz="2400" dirty="0"/>
              <a:t>Instrument Flight Rules</a:t>
            </a:r>
          </a:p>
          <a:p>
            <a:pPr lvl="1"/>
            <a:r>
              <a:rPr lang="en-US" sz="2400" dirty="0"/>
              <a:t>Must fly Victor or Upper-Juliet airways.</a:t>
            </a:r>
          </a:p>
          <a:p>
            <a:pPr lvl="1"/>
            <a:r>
              <a:rPr lang="en-US" sz="2400" dirty="0"/>
              <a:t>High MEAs over central Mexico.</a:t>
            </a:r>
          </a:p>
          <a:p>
            <a:pPr lvl="1"/>
            <a:r>
              <a:rPr lang="en-US" sz="2400" dirty="0"/>
              <a:t>Limited radar coverage. Must do position reports.</a:t>
            </a:r>
          </a:p>
          <a:p>
            <a:pPr lvl="1"/>
            <a:endParaRPr lang="en-US" sz="2400" dirty="0"/>
          </a:p>
          <a:p>
            <a:r>
              <a:rPr lang="en-US" sz="2400" dirty="0"/>
              <a:t>Visual Flight Rules</a:t>
            </a:r>
          </a:p>
          <a:p>
            <a:pPr lvl="1"/>
            <a:r>
              <a:rPr lang="en-US" sz="2400" dirty="0"/>
              <a:t>Fly direct routes.</a:t>
            </a:r>
          </a:p>
          <a:p>
            <a:pPr lvl="1"/>
            <a:r>
              <a:rPr lang="en-US" sz="2400" dirty="0"/>
              <a:t>Fly much lower than the MEA – watch out for terrain!</a:t>
            </a:r>
          </a:p>
          <a:p>
            <a:pPr lvl="1"/>
            <a:r>
              <a:rPr lang="en-US" sz="2400" dirty="0"/>
              <a:t>ATC may not know where you are coming from or going to.</a:t>
            </a:r>
          </a:p>
        </p:txBody>
      </p:sp>
    </p:spTree>
    <p:extLst>
      <p:ext uri="{BB962C8B-B14F-4D97-AF65-F5344CB8AC3E}">
        <p14:creationId xmlns:p14="http://schemas.microsoft.com/office/powerpoint/2010/main" val="1089086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24 hours before USA Departure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Submit your eAPIS manifest to CBP. (Can be done up to 60 minutes before departure)</a:t>
            </a:r>
          </a:p>
          <a:p>
            <a:r>
              <a:rPr lang="en-US" sz="2400" dirty="0"/>
              <a:t>Submit your Mexican APIS manifest via email. Required to be done 24 hours before departure.</a:t>
            </a:r>
          </a:p>
          <a:p>
            <a:r>
              <a:rPr lang="en-US" sz="2400" dirty="0"/>
              <a:t>Plan your route, study the weather. File your flight plan if flying IFR.</a:t>
            </a:r>
          </a:p>
        </p:txBody>
      </p:sp>
    </p:spTree>
    <p:extLst>
      <p:ext uri="{BB962C8B-B14F-4D97-AF65-F5344CB8AC3E}">
        <p14:creationId xmlns:p14="http://schemas.microsoft.com/office/powerpoint/2010/main" val="3933354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hour before USA Departure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Re-send your Mexican APIS (required). Print a copy to take with you.</a:t>
            </a:r>
          </a:p>
          <a:p>
            <a:r>
              <a:rPr lang="en-US" sz="2400" dirty="0"/>
              <a:t>Submit your CBP eAPIS if you have not done so already.</a:t>
            </a:r>
          </a:p>
          <a:p>
            <a:r>
              <a:rPr lang="en-US" sz="2400" dirty="0"/>
              <a:t>Double and triple check that all crew/passengers and airplane have the requirements to fly.</a:t>
            </a:r>
          </a:p>
        </p:txBody>
      </p:sp>
    </p:spTree>
    <p:extLst>
      <p:ext uri="{BB962C8B-B14F-4D97-AF65-F5344CB8AC3E}">
        <p14:creationId xmlns:p14="http://schemas.microsoft.com/office/powerpoint/2010/main" val="64006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USA Departure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If IFR, pick up your clearance as normal.</a:t>
            </a:r>
          </a:p>
          <a:p>
            <a:r>
              <a:rPr lang="en-US" sz="2400" dirty="0"/>
              <a:t>IF VFR, pick up Flight Following.</a:t>
            </a:r>
          </a:p>
          <a:p>
            <a:r>
              <a:rPr lang="en-US" sz="2400" dirty="0"/>
              <a:t>No need for DVFR flying outbound.</a:t>
            </a:r>
          </a:p>
          <a:p>
            <a:r>
              <a:rPr lang="en-US" sz="2400" dirty="0"/>
              <a:t>Enjoy the flight!!</a:t>
            </a:r>
          </a:p>
        </p:txBody>
      </p:sp>
      <p:pic>
        <p:nvPicPr>
          <p:cNvPr id="7" name="Online Media 6">
            <a:hlinkClick r:id="" action="ppaction://media"/>
            <a:extLst>
              <a:ext uri="{FF2B5EF4-FFF2-40B4-BE49-F238E27FC236}">
                <a16:creationId xmlns:a16="http://schemas.microsoft.com/office/drawing/2014/main" id="{1D121CCE-51B6-4CFA-B58C-83C59DE77EE0}"/>
              </a:ext>
            </a:extLst>
          </p:cNvPr>
          <p:cNvPicPr>
            <a:picLocks noGrp="1" noRot="1" noChangeAspect="1"/>
          </p:cNvPicPr>
          <p:nvPr>
            <p:ph sz="half" idx="2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775573" y="2205553"/>
            <a:ext cx="4722214" cy="3541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572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Crossing the border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US ATC</a:t>
            </a:r>
          </a:p>
          <a:p>
            <a:pPr lvl="1"/>
            <a:r>
              <a:rPr lang="en-US" sz="2000" dirty="0"/>
              <a:t>“N123AB, you are leaving my airspace. Radar service is terminated, contact Reynosa Approach 127.20”</a:t>
            </a:r>
          </a:p>
          <a:p>
            <a:r>
              <a:rPr lang="en-US" sz="2400" dirty="0"/>
              <a:t>Contact Mexican ATC</a:t>
            </a:r>
          </a:p>
          <a:p>
            <a:pPr lvl="1"/>
            <a:r>
              <a:rPr lang="en-US" sz="2000" dirty="0"/>
              <a:t>Announce your tail number and wait.</a:t>
            </a:r>
          </a:p>
          <a:p>
            <a:pPr lvl="1"/>
            <a:r>
              <a:rPr lang="en-US" sz="2000" dirty="0"/>
              <a:t>Give current position and request</a:t>
            </a:r>
          </a:p>
          <a:p>
            <a:r>
              <a:rPr lang="en-US" sz="2400" dirty="0"/>
              <a:t>Continue your flight as usual.</a:t>
            </a:r>
          </a:p>
        </p:txBody>
      </p:sp>
      <p:pic>
        <p:nvPicPr>
          <p:cNvPr id="5" name="Online Media 4">
            <a:hlinkClick r:id="" action="ppaction://media"/>
            <a:extLst>
              <a:ext uri="{FF2B5EF4-FFF2-40B4-BE49-F238E27FC236}">
                <a16:creationId xmlns:a16="http://schemas.microsoft.com/office/drawing/2014/main" id="{41C58813-9476-4667-B843-DD1D72CF4B91}"/>
              </a:ext>
            </a:extLst>
          </p:cNvPr>
          <p:cNvPicPr>
            <a:picLocks noGrp="1" noRot="1" noChangeAspect="1"/>
          </p:cNvPicPr>
          <p:nvPr>
            <p:ph sz="half" idx="2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840887" y="2175864"/>
            <a:ext cx="4544084" cy="3408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032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Flying </a:t>
            </a:r>
            <a:r>
              <a:rPr lang="en-US" dirty="0" err="1"/>
              <a:t>en</a:t>
            </a:r>
            <a:r>
              <a:rPr lang="en-US" dirty="0"/>
              <a:t>-route in Mexico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800" dirty="0"/>
              <a:t>IFR</a:t>
            </a:r>
          </a:p>
          <a:p>
            <a:pPr lvl="1"/>
            <a:r>
              <a:rPr lang="en-US" dirty="0"/>
              <a:t>ATC will ask you to report at certain DME distances.</a:t>
            </a:r>
          </a:p>
          <a:p>
            <a:pPr lvl="1"/>
            <a:r>
              <a:rPr lang="en-US" dirty="0"/>
              <a:t>Report over Compulsory Reporting Points if not in Radar Contact.</a:t>
            </a:r>
          </a:p>
          <a:p>
            <a:pPr lvl="1"/>
            <a:r>
              <a:rPr lang="en-US" dirty="0"/>
              <a:t>Most airports do not have ATIS/AWOS.</a:t>
            </a:r>
          </a:p>
          <a:p>
            <a:pPr lvl="1"/>
            <a:r>
              <a:rPr lang="en-US" dirty="0"/>
              <a:t>Use </a:t>
            </a:r>
            <a:r>
              <a:rPr lang="en-US" dirty="0" err="1"/>
              <a:t>Jeppesen</a:t>
            </a:r>
            <a:r>
              <a:rPr lang="en-US" dirty="0"/>
              <a:t> approach plates, or Mexican AIP plates.</a:t>
            </a:r>
          </a:p>
          <a:p>
            <a:pPr lvl="2"/>
            <a:r>
              <a:rPr lang="en-US" sz="1800" dirty="0"/>
              <a:t>Subscription required for both</a:t>
            </a:r>
          </a:p>
          <a:p>
            <a:pPr lvl="2"/>
            <a:endParaRPr lang="en-US" sz="1800" dirty="0"/>
          </a:p>
          <a:p>
            <a:r>
              <a:rPr lang="en-US" sz="1800" dirty="0"/>
              <a:t>VFR</a:t>
            </a:r>
          </a:p>
          <a:p>
            <a:pPr lvl="1"/>
            <a:r>
              <a:rPr lang="en-US" dirty="0"/>
              <a:t>Fly direct</a:t>
            </a:r>
          </a:p>
          <a:p>
            <a:pPr lvl="1"/>
            <a:r>
              <a:rPr lang="en-US" dirty="0"/>
              <a:t>Contact ATC 10 miles before entering TMA (Terminal Control Area).</a:t>
            </a:r>
          </a:p>
          <a:p>
            <a:pPr lvl="1"/>
            <a:r>
              <a:rPr lang="en-US" dirty="0"/>
              <a:t>If transient, announce current Position, Origin, Destination, Type of Aircraft.</a:t>
            </a:r>
          </a:p>
        </p:txBody>
      </p:sp>
    </p:spTree>
    <p:extLst>
      <p:ext uri="{BB962C8B-B14F-4D97-AF65-F5344CB8AC3E}">
        <p14:creationId xmlns:p14="http://schemas.microsoft.com/office/powerpoint/2010/main" val="1725647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Landing and taxiing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Must land at any AOE. Most authorized Mexican airports are AOE.</a:t>
            </a:r>
          </a:p>
          <a:p>
            <a:r>
              <a:rPr lang="en-US" sz="2400" dirty="0"/>
              <a:t>Some airports have specific spots to park when clearing customs.</a:t>
            </a:r>
          </a:p>
          <a:p>
            <a:pPr lvl="1"/>
            <a:r>
              <a:rPr lang="en-US" sz="2400" dirty="0"/>
              <a:t>Ask for progressive taxi if unsure where to park.</a:t>
            </a:r>
          </a:p>
          <a:p>
            <a:r>
              <a:rPr lang="en-US" sz="2400" dirty="0"/>
              <a:t>Wait inside the airplane until escorted out.</a:t>
            </a:r>
          </a:p>
          <a:p>
            <a:pPr lvl="1"/>
            <a:r>
              <a:rPr lang="en-US" sz="2400" dirty="0"/>
              <a:t>Smaller airports may allow you to exit. Ask ATC if unsure, or call AFAC prior to flight for exact local procedures.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70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/>
          <a:lstStyle/>
          <a:p>
            <a:r>
              <a:rPr lang="en-US" dirty="0"/>
              <a:t>Mexican dependencies to visit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800531" cy="4195763"/>
          </a:xfrm>
        </p:spPr>
        <p:txBody>
          <a:bodyPr>
            <a:normAutofit/>
          </a:bodyPr>
          <a:lstStyle/>
          <a:p>
            <a:r>
              <a:rPr lang="en-US" sz="2000" dirty="0"/>
              <a:t>INM – “</a:t>
            </a:r>
            <a:r>
              <a:rPr lang="en-US" sz="2000" dirty="0" err="1"/>
              <a:t>Migracion</a:t>
            </a:r>
            <a:r>
              <a:rPr lang="en-US" sz="2000" dirty="0"/>
              <a:t>” (immigration)</a:t>
            </a:r>
          </a:p>
          <a:p>
            <a:r>
              <a:rPr lang="en-US" sz="2000" dirty="0"/>
              <a:t>SAT – “</a:t>
            </a:r>
            <a:r>
              <a:rPr lang="en-US" sz="2000" dirty="0" err="1"/>
              <a:t>Aduana</a:t>
            </a:r>
            <a:r>
              <a:rPr lang="en-US" sz="2000" dirty="0"/>
              <a:t>” (customs)</a:t>
            </a:r>
          </a:p>
          <a:p>
            <a:r>
              <a:rPr lang="en-US" sz="2000" dirty="0"/>
              <a:t>AFAC – “</a:t>
            </a:r>
            <a:r>
              <a:rPr lang="en-US" sz="2000" dirty="0" err="1"/>
              <a:t>Comandancia</a:t>
            </a:r>
            <a:r>
              <a:rPr lang="en-US" sz="2000" dirty="0"/>
              <a:t>”, FAA equivalent office. Permits and authorizations.</a:t>
            </a:r>
          </a:p>
          <a:p>
            <a:r>
              <a:rPr lang="en-US" sz="2000" dirty="0"/>
              <a:t>SENEAM – “</a:t>
            </a:r>
            <a:r>
              <a:rPr lang="en-US" sz="2000" dirty="0" err="1"/>
              <a:t>Despacho</a:t>
            </a:r>
            <a:r>
              <a:rPr lang="en-US" sz="2000" dirty="0"/>
              <a:t>”, Flight Service Station. Open and Close flight plans. Weather information.</a:t>
            </a:r>
          </a:p>
          <a:p>
            <a:r>
              <a:rPr lang="en-US" sz="2000" dirty="0"/>
              <a:t>ASA – “</a:t>
            </a:r>
            <a:r>
              <a:rPr lang="en-US" sz="2000" dirty="0" err="1"/>
              <a:t>Operaciones</a:t>
            </a:r>
            <a:r>
              <a:rPr lang="en-US" sz="2000" dirty="0"/>
              <a:t>”, Fuel services and airport fees.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42DBE899-1CD0-45F7-9F59-3E74B479429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28954" y="1174172"/>
            <a:ext cx="3097534" cy="5509449"/>
          </a:xfrm>
        </p:spPr>
      </p:pic>
    </p:spTree>
    <p:extLst>
      <p:ext uri="{BB962C8B-B14F-4D97-AF65-F5344CB8AC3E}">
        <p14:creationId xmlns:p14="http://schemas.microsoft.com/office/powerpoint/2010/main" val="1543865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 arrival into Mexico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Many large airports will automatically close your flight plan now.</a:t>
            </a:r>
          </a:p>
          <a:p>
            <a:pPr lvl="1"/>
            <a:r>
              <a:rPr lang="en-US" sz="2000" dirty="0"/>
              <a:t>If not, go to SENEAM and fill out a Flight Plan closure form. Take &amp; Save.</a:t>
            </a:r>
          </a:p>
          <a:p>
            <a:r>
              <a:rPr lang="en-US" sz="2400" dirty="0"/>
              <a:t>Go to INM with your passports. Crew does not pay an entry fee. Passengers pay a $697 MXN entry fee, good for 180 days. (~$38 USD)</a:t>
            </a:r>
          </a:p>
          <a:p>
            <a:r>
              <a:rPr lang="en-US" sz="2400" dirty="0"/>
              <a:t>Go to AFAC for a Single or Multi-Entry permit if this is your first time of the year entering Mexico.</a:t>
            </a:r>
          </a:p>
          <a:p>
            <a:r>
              <a:rPr lang="en-US" sz="2400" dirty="0"/>
              <a:t>Pay landing fees if applicable with ASA. Also order cheap fuel at around $4.50/g through ASA.</a:t>
            </a:r>
          </a:p>
        </p:txBody>
      </p:sp>
    </p:spTree>
    <p:extLst>
      <p:ext uri="{BB962C8B-B14F-4D97-AF65-F5344CB8AC3E}">
        <p14:creationId xmlns:p14="http://schemas.microsoft.com/office/powerpoint/2010/main" val="173416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1877" y="0"/>
            <a:ext cx="4410011" cy="1682496"/>
          </a:xfrm>
        </p:spPr>
        <p:txBody>
          <a:bodyPr>
            <a:normAutofit/>
          </a:bodyPr>
          <a:lstStyle/>
          <a:p>
            <a:r>
              <a:rPr lang="en-US" sz="4000" b="1" dirty="0"/>
              <a:t>About the host: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568" y="770361"/>
            <a:ext cx="3964321" cy="5285762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933" y="2593848"/>
            <a:ext cx="5341556" cy="3811588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Mexican national, native Spanish speaker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Has lived in Mexico 7+ years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Has done multiple GA flights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Relationship with local AFAC agencies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Likes to network with other pilots</a:t>
            </a:r>
          </a:p>
        </p:txBody>
      </p:sp>
    </p:spTree>
    <p:extLst>
      <p:ext uri="{BB962C8B-B14F-4D97-AF65-F5344CB8AC3E}">
        <p14:creationId xmlns:p14="http://schemas.microsoft.com/office/powerpoint/2010/main" val="944135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AFAC Entry Forms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Single Entry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Good for a single stay in Mexico of up to 6 months.</a:t>
            </a:r>
          </a:p>
          <a:p>
            <a:r>
              <a:rPr lang="en-US" sz="2000" dirty="0"/>
              <a:t>Costs the same as multi-entry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NOTE: Bring all docs with you.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Multi Entry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Good for one calendar year</a:t>
            </a:r>
          </a:p>
          <a:p>
            <a:r>
              <a:rPr lang="en-US" sz="2000" dirty="0"/>
              <a:t>May be used an unlimited number of times.</a:t>
            </a:r>
          </a:p>
          <a:p>
            <a:r>
              <a:rPr lang="en-US" sz="2000" dirty="0"/>
              <a:t>You CANNOT stay beyond December 31</a:t>
            </a:r>
            <a:r>
              <a:rPr lang="en-US" sz="2000" baseline="30000" dirty="0"/>
              <a:t>st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41052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Departing AOE to another Mexican airport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Go to SENEAM to file a paper ICAO flight plan.</a:t>
            </a:r>
          </a:p>
          <a:p>
            <a:r>
              <a:rPr lang="en-US" dirty="0"/>
              <a:t>Take white copy of Flight Plan to AFAC to get it reviewed and stamped.</a:t>
            </a:r>
          </a:p>
          <a:p>
            <a:r>
              <a:rPr lang="en-US" dirty="0"/>
              <a:t>Visit ASA to pay any pending fees.</a:t>
            </a:r>
          </a:p>
          <a:p>
            <a:r>
              <a:rPr lang="en-US" dirty="0"/>
              <a:t>Take it back to SENEAM to get it reviewed, stamped, and signed.</a:t>
            </a:r>
          </a:p>
          <a:p>
            <a:r>
              <a:rPr lang="en-US" dirty="0"/>
              <a:t>Most airports only have Tower and Approach controllers. Get your clearance and taxi information with Tower.</a:t>
            </a:r>
          </a:p>
          <a:p>
            <a:r>
              <a:rPr lang="en-US" dirty="0"/>
              <a:t>Tower will give you your Departure Freq. “N123AB, winds calm. Cleared for takeoff </a:t>
            </a:r>
            <a:r>
              <a:rPr lang="en-US" dirty="0" err="1"/>
              <a:t>Rwy</a:t>
            </a:r>
            <a:r>
              <a:rPr lang="en-US" dirty="0"/>
              <a:t> 18. In the air contact Departure on 127.5”</a:t>
            </a:r>
          </a:p>
        </p:txBody>
      </p:sp>
    </p:spTree>
    <p:extLst>
      <p:ext uri="{BB962C8B-B14F-4D97-AF65-F5344CB8AC3E}">
        <p14:creationId xmlns:p14="http://schemas.microsoft.com/office/powerpoint/2010/main" val="3987001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Departing AEO back to the USA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Go to SENEAM to file a paper ICAO flight plan.</a:t>
            </a:r>
          </a:p>
          <a:p>
            <a:r>
              <a:rPr lang="en-US" dirty="0"/>
              <a:t>Take white copy of Flight Plan to INM. Clear outbound customs and return INM entry-permit. Pay fees if applicable, about ~$5 USD. INM has to stamp Flight Plan.</a:t>
            </a:r>
          </a:p>
          <a:p>
            <a:r>
              <a:rPr lang="en-US" dirty="0"/>
              <a:t>Take white copy of Flight Plan to AFAC to get it reviewed and stamped.</a:t>
            </a:r>
          </a:p>
          <a:p>
            <a:r>
              <a:rPr lang="en-US" dirty="0"/>
              <a:t>Visit ASA to pay any pending fees.</a:t>
            </a:r>
          </a:p>
          <a:p>
            <a:r>
              <a:rPr lang="en-US" dirty="0"/>
              <a:t>Take it back to SENEAM to get it reviewed, stamped, and signed.</a:t>
            </a:r>
          </a:p>
          <a:p>
            <a:r>
              <a:rPr lang="en-US" dirty="0"/>
              <a:t>Mexican APIS 24 hours before and 1 hour before.</a:t>
            </a:r>
          </a:p>
          <a:p>
            <a:r>
              <a:rPr lang="en-US" dirty="0"/>
              <a:t>CBP eAPIS 1 hour before, plus call AOE to give Notice of Arrival w/ ETA.</a:t>
            </a:r>
          </a:p>
        </p:txBody>
      </p:sp>
    </p:spTree>
    <p:extLst>
      <p:ext uri="{BB962C8B-B14F-4D97-AF65-F5344CB8AC3E}">
        <p14:creationId xmlns:p14="http://schemas.microsoft.com/office/powerpoint/2010/main" val="2417340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Crossing the border back to the USA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 IFR Flight Plan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You will already have a transponder code from Mexican ATC.</a:t>
            </a:r>
          </a:p>
          <a:p>
            <a:r>
              <a:rPr lang="en-US" dirty="0"/>
              <a:t>Handshake between ATC agencies will automatically be done for you.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On VFR Flight Plan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Contact FSS before crossing the border to get a discrete transponder code. 12XX</a:t>
            </a:r>
          </a:p>
          <a:p>
            <a:r>
              <a:rPr lang="en-US" dirty="0"/>
              <a:t>File an ICAO flight plan with the FAA.</a:t>
            </a:r>
          </a:p>
        </p:txBody>
      </p:sp>
    </p:spTree>
    <p:extLst>
      <p:ext uri="{BB962C8B-B14F-4D97-AF65-F5344CB8AC3E}">
        <p14:creationId xmlns:p14="http://schemas.microsoft.com/office/powerpoint/2010/main" val="1636523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Landing in the USA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 landing MUST be made at your closest AOE into the USA.</a:t>
            </a:r>
          </a:p>
          <a:p>
            <a:pPr lvl="1"/>
            <a:r>
              <a:rPr lang="en-US" dirty="0"/>
              <a:t>Example: You would land in Laredo Tx if coming from Monterrey to Austin.</a:t>
            </a:r>
          </a:p>
          <a:p>
            <a:r>
              <a:rPr lang="en-US" dirty="0"/>
              <a:t>You can fly direct with an Overflight Exemption Permit.</a:t>
            </a:r>
          </a:p>
          <a:p>
            <a:r>
              <a:rPr lang="en-US" dirty="0"/>
              <a:t>Turn off all cameras and put cell phones away.</a:t>
            </a:r>
          </a:p>
          <a:p>
            <a:r>
              <a:rPr lang="en-US" dirty="0"/>
              <a:t>Do not exit the airplane until CBP tells you to. Wait inside no matter what.</a:t>
            </a:r>
          </a:p>
          <a:p>
            <a:r>
              <a:rPr lang="en-US" dirty="0"/>
              <a:t>Follow CBP instructions, and have passports ready.</a:t>
            </a:r>
          </a:p>
          <a:p>
            <a:r>
              <a:rPr lang="en-US" dirty="0"/>
              <a:t>Continue your flight to your final destination following traditional domestic SOPs.</a:t>
            </a:r>
          </a:p>
        </p:txBody>
      </p:sp>
    </p:spTree>
    <p:extLst>
      <p:ext uri="{BB962C8B-B14F-4D97-AF65-F5344CB8AC3E}">
        <p14:creationId xmlns:p14="http://schemas.microsoft.com/office/powerpoint/2010/main" val="4055214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Ranferi’s</a:t>
            </a:r>
            <a:r>
              <a:rPr lang="en-US" dirty="0"/>
              <a:t> Pro Tips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 pay a Handler to do all the paperwork for you. All you do is provide signatures. Fees range from $500-2,000 USD.</a:t>
            </a:r>
          </a:p>
          <a:p>
            <a:r>
              <a:rPr lang="en-US" dirty="0"/>
              <a:t>FAA &amp; Jeppesen publish </a:t>
            </a:r>
            <a:r>
              <a:rPr lang="en-US" dirty="0" err="1"/>
              <a:t>en</a:t>
            </a:r>
            <a:r>
              <a:rPr lang="en-US" dirty="0"/>
              <a:t>-route L/H IFR charts for Mexico.</a:t>
            </a:r>
          </a:p>
          <a:p>
            <a:r>
              <a:rPr lang="en-US" dirty="0" err="1"/>
              <a:t>Jeppesen</a:t>
            </a:r>
            <a:r>
              <a:rPr lang="en-US" dirty="0"/>
              <a:t> publishes IAP charts. Both Paper and EFB.</a:t>
            </a:r>
          </a:p>
          <a:p>
            <a:r>
              <a:rPr lang="en-US" dirty="0"/>
              <a:t>Mexico publishes a digital Aeronautical Information Publication with L/H </a:t>
            </a:r>
            <a:r>
              <a:rPr lang="en-US" dirty="0" err="1"/>
              <a:t>en</a:t>
            </a:r>
            <a:r>
              <a:rPr lang="en-US" dirty="0"/>
              <a:t>-route charts and IAP. AIP is in Spanish, some IAPs are in both English and Spanish.</a:t>
            </a:r>
          </a:p>
          <a:p>
            <a:r>
              <a:rPr lang="en-US" dirty="0"/>
              <a:t>Mexico secretly publishes digital VFR charts. They can be obtained via my website. They cannot be printed for commercial use, nor sold.</a:t>
            </a:r>
          </a:p>
        </p:txBody>
      </p:sp>
    </p:spTree>
    <p:extLst>
      <p:ext uri="{BB962C8B-B14F-4D97-AF65-F5344CB8AC3E}">
        <p14:creationId xmlns:p14="http://schemas.microsoft.com/office/powerpoint/2010/main" val="1439304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Ranferi’s</a:t>
            </a:r>
            <a:r>
              <a:rPr lang="en-US" dirty="0"/>
              <a:t> Pro Tips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Don’t be in a rush. Make sure you have plenty of time for paperwork. It becomes easier the more times you do it.</a:t>
            </a:r>
          </a:p>
          <a:p>
            <a:r>
              <a:rPr lang="en-US" dirty="0"/>
              <a:t>Many airports don’t have FBOs. If they do, they are very expensive.</a:t>
            </a:r>
          </a:p>
          <a:p>
            <a:r>
              <a:rPr lang="en-US" dirty="0"/>
              <a:t>All airports are guarded by the Mexican military 24/7. Do not be afraid to leave your headset in the airplane.</a:t>
            </a:r>
          </a:p>
          <a:p>
            <a:r>
              <a:rPr lang="en-US" dirty="0"/>
              <a:t>VFR flight is only permitted during daytime. You must file IFR for night flight – not all airports have 24/7 service.</a:t>
            </a:r>
          </a:p>
          <a:p>
            <a:r>
              <a:rPr lang="en-US" dirty="0"/>
              <a:t>It is okay to greet the controller with “Buenos Dias, </a:t>
            </a:r>
            <a:r>
              <a:rPr lang="en-US" dirty="0" err="1"/>
              <a:t>Buenas</a:t>
            </a:r>
            <a:r>
              <a:rPr lang="en-US" dirty="0"/>
              <a:t> </a:t>
            </a:r>
            <a:r>
              <a:rPr lang="en-US" dirty="0" err="1"/>
              <a:t>Tardes</a:t>
            </a:r>
            <a:r>
              <a:rPr lang="en-US" dirty="0"/>
              <a:t>, Gracias, </a:t>
            </a:r>
            <a:r>
              <a:rPr lang="en-US" dirty="0" err="1"/>
              <a:t>etc</a:t>
            </a:r>
            <a:r>
              <a:rPr lang="en-US" dirty="0"/>
              <a:t>” in Spanish.</a:t>
            </a:r>
          </a:p>
        </p:txBody>
      </p:sp>
    </p:spTree>
    <p:extLst>
      <p:ext uri="{BB962C8B-B14F-4D97-AF65-F5344CB8AC3E}">
        <p14:creationId xmlns:p14="http://schemas.microsoft.com/office/powerpoint/2010/main" val="825867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Ranferi’s</a:t>
            </a:r>
            <a:r>
              <a:rPr lang="en-US" dirty="0"/>
              <a:t> Pro Tips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Highly recommend Monterrey Del Norte (MMAN) as your first international airport, as it is very GA friendly.</a:t>
            </a:r>
          </a:p>
          <a:p>
            <a:r>
              <a:rPr lang="en-US" dirty="0"/>
              <a:t>An “International” airport may not have a huge terminal. Some don’t have an ATM machine. Bring small bills, and pesos if possible.</a:t>
            </a:r>
          </a:p>
          <a:p>
            <a:r>
              <a:rPr lang="en-US" dirty="0"/>
              <a:t>It is NEVER okay to tip an official. It is okay to tip airport staff and employees if they offer help.</a:t>
            </a:r>
          </a:p>
          <a:p>
            <a:r>
              <a:rPr lang="en-US" dirty="0"/>
              <a:t>Whenever in doubt, ask to speak with “El </a:t>
            </a:r>
            <a:r>
              <a:rPr lang="en-US" dirty="0" err="1"/>
              <a:t>Comandante</a:t>
            </a:r>
            <a:r>
              <a:rPr lang="en-US" dirty="0"/>
              <a:t>.”</a:t>
            </a:r>
          </a:p>
          <a:p>
            <a:r>
              <a:rPr lang="en-US" dirty="0"/>
              <a:t>Pilots are often called “Capitan” or “</a:t>
            </a:r>
            <a:r>
              <a:rPr lang="en-US" dirty="0" err="1"/>
              <a:t>Capi</a:t>
            </a:r>
            <a:r>
              <a:rPr lang="en-US" dirty="0"/>
              <a:t>” in Mexico. We do get extra VIP treatment, even if you’re flying a Cessna 152.</a:t>
            </a:r>
          </a:p>
          <a:p>
            <a:r>
              <a:rPr lang="en-US" dirty="0"/>
              <a:t>There are new RNAV (GNSS) approaches being developed*</a:t>
            </a:r>
          </a:p>
        </p:txBody>
      </p:sp>
    </p:spTree>
    <p:extLst>
      <p:ext uri="{BB962C8B-B14F-4D97-AF65-F5344CB8AC3E}">
        <p14:creationId xmlns:p14="http://schemas.microsoft.com/office/powerpoint/2010/main" val="2003246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57B325C-3E35-45CF-9D07-3BCB281F3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412FE7-78AF-4CB3-9451-FB3BFC6C2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4002" y="1889977"/>
            <a:ext cx="4340751" cy="281940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Fly GA Mexico 2023 flyout:</a:t>
            </a:r>
            <a:br>
              <a:rPr lang="en-US" sz="34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</a:br>
            <a:br>
              <a:rPr lang="en-US" sz="34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</a:br>
            <a:r>
              <a:rPr lang="en-US" sz="34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Cuatro </a:t>
            </a:r>
            <a:r>
              <a:rPr lang="en-US" sz="3400" b="0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Cienegas</a:t>
            </a:r>
            <a:r>
              <a:rPr lang="en-US" sz="34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, March 11-13th</a:t>
            </a:r>
          </a:p>
        </p:txBody>
      </p:sp>
      <p:sp>
        <p:nvSpPr>
          <p:cNvPr id="23" name="Freeform 36">
            <a:extLst>
              <a:ext uri="{FF2B5EF4-FFF2-40B4-BE49-F238E27FC236}">
                <a16:creationId xmlns:a16="http://schemas.microsoft.com/office/drawing/2014/main" id="{C24BEC42-AFF3-40D1-93A2-A27A42E1E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63681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5" name="Freeform: Shape 24">
            <a:extLst>
              <a:ext uri="{FF2B5EF4-FFF2-40B4-BE49-F238E27FC236}">
                <a16:creationId xmlns:a16="http://schemas.microsoft.com/office/drawing/2014/main" id="{608F427C-1EC9-4280-9367-F2B3AA063E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809954" cy="6858000"/>
          </a:xfrm>
          <a:custGeom>
            <a:avLst/>
            <a:gdLst>
              <a:gd name="connsiteX0" fmla="*/ 6465239 w 7809954"/>
              <a:gd name="connsiteY0" fmla="*/ 0 h 6858000"/>
              <a:gd name="connsiteX1" fmla="*/ 7808777 w 7809954"/>
              <a:gd name="connsiteY1" fmla="*/ 0 h 6858000"/>
              <a:gd name="connsiteX2" fmla="*/ 7783732 w 7809954"/>
              <a:gd name="connsiteY2" fmla="*/ 155676 h 6858000"/>
              <a:gd name="connsiteX3" fmla="*/ 7759863 w 7809954"/>
              <a:gd name="connsiteY3" fmla="*/ 310667 h 6858000"/>
              <a:gd name="connsiteX4" fmla="*/ 7736499 w 7809954"/>
              <a:gd name="connsiteY4" fmla="*/ 466344 h 6858000"/>
              <a:gd name="connsiteX5" fmla="*/ 7716496 w 7809954"/>
              <a:gd name="connsiteY5" fmla="*/ 622706 h 6858000"/>
              <a:gd name="connsiteX6" fmla="*/ 7696325 w 7809954"/>
              <a:gd name="connsiteY6" fmla="*/ 778383 h 6858000"/>
              <a:gd name="connsiteX7" fmla="*/ 7677499 w 7809954"/>
              <a:gd name="connsiteY7" fmla="*/ 934745 h 6858000"/>
              <a:gd name="connsiteX8" fmla="*/ 7661363 w 7809954"/>
              <a:gd name="connsiteY8" fmla="*/ 1089050 h 6858000"/>
              <a:gd name="connsiteX9" fmla="*/ 7646067 w 7809954"/>
              <a:gd name="connsiteY9" fmla="*/ 1245413 h 6858000"/>
              <a:gd name="connsiteX10" fmla="*/ 7632115 w 7809954"/>
              <a:gd name="connsiteY10" fmla="*/ 1401089 h 6858000"/>
              <a:gd name="connsiteX11" fmla="*/ 7620013 w 7809954"/>
              <a:gd name="connsiteY11" fmla="*/ 1554023 h 6858000"/>
              <a:gd name="connsiteX12" fmla="*/ 7607910 w 7809954"/>
              <a:gd name="connsiteY12" fmla="*/ 1709013 h 6858000"/>
              <a:gd name="connsiteX13" fmla="*/ 7597825 w 7809954"/>
              <a:gd name="connsiteY13" fmla="*/ 1861947 h 6858000"/>
              <a:gd name="connsiteX14" fmla="*/ 7589925 w 7809954"/>
              <a:gd name="connsiteY14" fmla="*/ 2014880 h 6858000"/>
              <a:gd name="connsiteX15" fmla="*/ 7581688 w 7809954"/>
              <a:gd name="connsiteY15" fmla="*/ 2167128 h 6858000"/>
              <a:gd name="connsiteX16" fmla="*/ 7574797 w 7809954"/>
              <a:gd name="connsiteY16" fmla="*/ 2318004 h 6858000"/>
              <a:gd name="connsiteX17" fmla="*/ 7569922 w 7809954"/>
              <a:gd name="connsiteY17" fmla="*/ 2467508 h 6858000"/>
              <a:gd name="connsiteX18" fmla="*/ 7565720 w 7809954"/>
              <a:gd name="connsiteY18" fmla="*/ 2617013 h 6858000"/>
              <a:gd name="connsiteX19" fmla="*/ 7561686 w 7809954"/>
              <a:gd name="connsiteY19" fmla="*/ 2765145 h 6858000"/>
              <a:gd name="connsiteX20" fmla="*/ 7559837 w 7809954"/>
              <a:gd name="connsiteY20" fmla="*/ 2911221 h 6858000"/>
              <a:gd name="connsiteX21" fmla="*/ 7557820 w 7809954"/>
              <a:gd name="connsiteY21" fmla="*/ 3057296 h 6858000"/>
              <a:gd name="connsiteX22" fmla="*/ 7556811 w 7809954"/>
              <a:gd name="connsiteY22" fmla="*/ 3201314 h 6858000"/>
              <a:gd name="connsiteX23" fmla="*/ 7557820 w 7809954"/>
              <a:gd name="connsiteY23" fmla="*/ 3343960 h 6858000"/>
              <a:gd name="connsiteX24" fmla="*/ 7557820 w 7809954"/>
              <a:gd name="connsiteY24" fmla="*/ 3485235 h 6858000"/>
              <a:gd name="connsiteX25" fmla="*/ 7559837 w 7809954"/>
              <a:gd name="connsiteY25" fmla="*/ 3625138 h 6858000"/>
              <a:gd name="connsiteX26" fmla="*/ 7562862 w 7809954"/>
              <a:gd name="connsiteY26" fmla="*/ 3762298 h 6858000"/>
              <a:gd name="connsiteX27" fmla="*/ 7565720 w 7809954"/>
              <a:gd name="connsiteY27" fmla="*/ 3898087 h 6858000"/>
              <a:gd name="connsiteX28" fmla="*/ 7568914 w 7809954"/>
              <a:gd name="connsiteY28" fmla="*/ 4031132 h 6858000"/>
              <a:gd name="connsiteX29" fmla="*/ 7573788 w 7809954"/>
              <a:gd name="connsiteY29" fmla="*/ 4163491 h 6858000"/>
              <a:gd name="connsiteX30" fmla="*/ 7578999 w 7809954"/>
              <a:gd name="connsiteY30" fmla="*/ 4293793 h 6858000"/>
              <a:gd name="connsiteX31" fmla="*/ 7583705 w 7809954"/>
              <a:gd name="connsiteY31" fmla="*/ 4421352 h 6858000"/>
              <a:gd name="connsiteX32" fmla="*/ 7596985 w 7809954"/>
              <a:gd name="connsiteY32" fmla="*/ 4670298 h 6858000"/>
              <a:gd name="connsiteX33" fmla="*/ 7611104 w 7809954"/>
              <a:gd name="connsiteY33" fmla="*/ 4908956 h 6858000"/>
              <a:gd name="connsiteX34" fmla="*/ 7625896 w 7809954"/>
              <a:gd name="connsiteY34" fmla="*/ 5138013 h 6858000"/>
              <a:gd name="connsiteX35" fmla="*/ 7642201 w 7809954"/>
              <a:gd name="connsiteY35" fmla="*/ 5354726 h 6858000"/>
              <a:gd name="connsiteX36" fmla="*/ 7659178 w 7809954"/>
              <a:gd name="connsiteY36" fmla="*/ 5561838 h 6858000"/>
              <a:gd name="connsiteX37" fmla="*/ 7677499 w 7809954"/>
              <a:gd name="connsiteY37" fmla="*/ 5753862 h 6858000"/>
              <a:gd name="connsiteX38" fmla="*/ 7695485 w 7809954"/>
              <a:gd name="connsiteY38" fmla="*/ 5934227 h 6858000"/>
              <a:gd name="connsiteX39" fmla="*/ 7713470 w 7809954"/>
              <a:gd name="connsiteY39" fmla="*/ 6100191 h 6858000"/>
              <a:gd name="connsiteX40" fmla="*/ 7730447 w 7809954"/>
              <a:gd name="connsiteY40" fmla="*/ 6252438 h 6858000"/>
              <a:gd name="connsiteX41" fmla="*/ 7746584 w 7809954"/>
              <a:gd name="connsiteY41" fmla="*/ 6387541 h 6858000"/>
              <a:gd name="connsiteX42" fmla="*/ 7761880 w 7809954"/>
              <a:gd name="connsiteY42" fmla="*/ 6509613 h 6858000"/>
              <a:gd name="connsiteX43" fmla="*/ 7774655 w 7809954"/>
              <a:gd name="connsiteY43" fmla="*/ 6612483 h 6858000"/>
              <a:gd name="connsiteX44" fmla="*/ 7786757 w 7809954"/>
              <a:gd name="connsiteY44" fmla="*/ 6698894 h 6858000"/>
              <a:gd name="connsiteX45" fmla="*/ 7804071 w 7809954"/>
              <a:gd name="connsiteY45" fmla="*/ 6817538 h 6858000"/>
              <a:gd name="connsiteX46" fmla="*/ 7809954 w 7809954"/>
              <a:gd name="connsiteY46" fmla="*/ 6858000 h 6858000"/>
              <a:gd name="connsiteX47" fmla="*/ 7157124 w 7809954"/>
              <a:gd name="connsiteY47" fmla="*/ 6858000 h 6858000"/>
              <a:gd name="connsiteX48" fmla="*/ 7157124 w 7809954"/>
              <a:gd name="connsiteY48" fmla="*/ 6858000 h 6858000"/>
              <a:gd name="connsiteX49" fmla="*/ 0 w 7809954"/>
              <a:gd name="connsiteY49" fmla="*/ 6858000 h 6858000"/>
              <a:gd name="connsiteX50" fmla="*/ 0 w 7809954"/>
              <a:gd name="connsiteY50" fmla="*/ 0 h 6858000"/>
              <a:gd name="connsiteX51" fmla="*/ 6465239 w 7809954"/>
              <a:gd name="connsiteY5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7809954" h="6858000">
                <a:moveTo>
                  <a:pt x="6465239" y="0"/>
                </a:moveTo>
                <a:lnTo>
                  <a:pt x="7808777" y="0"/>
                </a:lnTo>
                <a:lnTo>
                  <a:pt x="7783732" y="155676"/>
                </a:lnTo>
                <a:lnTo>
                  <a:pt x="7759863" y="310667"/>
                </a:lnTo>
                <a:lnTo>
                  <a:pt x="7736499" y="466344"/>
                </a:lnTo>
                <a:lnTo>
                  <a:pt x="7716496" y="622706"/>
                </a:lnTo>
                <a:lnTo>
                  <a:pt x="7696325" y="778383"/>
                </a:lnTo>
                <a:lnTo>
                  <a:pt x="7677499" y="934745"/>
                </a:lnTo>
                <a:lnTo>
                  <a:pt x="7661363" y="1089050"/>
                </a:lnTo>
                <a:lnTo>
                  <a:pt x="7646067" y="1245413"/>
                </a:lnTo>
                <a:lnTo>
                  <a:pt x="7632115" y="1401089"/>
                </a:lnTo>
                <a:lnTo>
                  <a:pt x="7620013" y="1554023"/>
                </a:lnTo>
                <a:lnTo>
                  <a:pt x="7607910" y="1709013"/>
                </a:lnTo>
                <a:lnTo>
                  <a:pt x="7597825" y="1861947"/>
                </a:lnTo>
                <a:lnTo>
                  <a:pt x="7589925" y="2014880"/>
                </a:lnTo>
                <a:lnTo>
                  <a:pt x="7581688" y="2167128"/>
                </a:lnTo>
                <a:lnTo>
                  <a:pt x="7574797" y="2318004"/>
                </a:lnTo>
                <a:lnTo>
                  <a:pt x="7569922" y="2467508"/>
                </a:lnTo>
                <a:lnTo>
                  <a:pt x="7565720" y="2617013"/>
                </a:lnTo>
                <a:lnTo>
                  <a:pt x="7561686" y="2765145"/>
                </a:lnTo>
                <a:lnTo>
                  <a:pt x="7559837" y="2911221"/>
                </a:lnTo>
                <a:lnTo>
                  <a:pt x="7557820" y="3057296"/>
                </a:lnTo>
                <a:lnTo>
                  <a:pt x="7556811" y="3201314"/>
                </a:lnTo>
                <a:lnTo>
                  <a:pt x="7557820" y="3343960"/>
                </a:lnTo>
                <a:lnTo>
                  <a:pt x="7557820" y="3485235"/>
                </a:lnTo>
                <a:lnTo>
                  <a:pt x="7559837" y="3625138"/>
                </a:lnTo>
                <a:lnTo>
                  <a:pt x="7562862" y="3762298"/>
                </a:lnTo>
                <a:lnTo>
                  <a:pt x="7565720" y="3898087"/>
                </a:lnTo>
                <a:lnTo>
                  <a:pt x="7568914" y="4031132"/>
                </a:lnTo>
                <a:lnTo>
                  <a:pt x="7573788" y="4163491"/>
                </a:lnTo>
                <a:lnTo>
                  <a:pt x="7578999" y="4293793"/>
                </a:lnTo>
                <a:lnTo>
                  <a:pt x="7583705" y="4421352"/>
                </a:lnTo>
                <a:lnTo>
                  <a:pt x="7596985" y="4670298"/>
                </a:lnTo>
                <a:lnTo>
                  <a:pt x="7611104" y="4908956"/>
                </a:lnTo>
                <a:lnTo>
                  <a:pt x="7625896" y="5138013"/>
                </a:lnTo>
                <a:lnTo>
                  <a:pt x="7642201" y="5354726"/>
                </a:lnTo>
                <a:lnTo>
                  <a:pt x="7659178" y="5561838"/>
                </a:lnTo>
                <a:lnTo>
                  <a:pt x="7677499" y="5753862"/>
                </a:lnTo>
                <a:lnTo>
                  <a:pt x="7695485" y="5934227"/>
                </a:lnTo>
                <a:lnTo>
                  <a:pt x="7713470" y="6100191"/>
                </a:lnTo>
                <a:lnTo>
                  <a:pt x="7730447" y="6252438"/>
                </a:lnTo>
                <a:lnTo>
                  <a:pt x="7746584" y="6387541"/>
                </a:lnTo>
                <a:lnTo>
                  <a:pt x="7761880" y="6509613"/>
                </a:lnTo>
                <a:lnTo>
                  <a:pt x="7774655" y="6612483"/>
                </a:lnTo>
                <a:lnTo>
                  <a:pt x="7786757" y="6698894"/>
                </a:lnTo>
                <a:lnTo>
                  <a:pt x="7804071" y="6817538"/>
                </a:lnTo>
                <a:lnTo>
                  <a:pt x="7809954" y="6858000"/>
                </a:lnTo>
                <a:lnTo>
                  <a:pt x="7157124" y="6858000"/>
                </a:lnTo>
                <a:lnTo>
                  <a:pt x="7157124" y="6858000"/>
                </a:lnTo>
                <a:lnTo>
                  <a:pt x="0" y="6858000"/>
                </a:lnTo>
                <a:lnTo>
                  <a:pt x="0" y="0"/>
                </a:lnTo>
                <a:lnTo>
                  <a:pt x="646523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98810A7-E114-447A-A7D6-69B27CFB56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Picture 3" descr="A picture containing text, different&#10;&#10;Description automatically generated">
            <a:extLst>
              <a:ext uri="{FF2B5EF4-FFF2-40B4-BE49-F238E27FC236}">
                <a16:creationId xmlns:a16="http://schemas.microsoft.com/office/drawing/2014/main" id="{B32C6DFB-AD3B-2972-CDFF-26F0C0E44A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47" y="184623"/>
            <a:ext cx="6673377" cy="667337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1309830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5225E-B885-4777-B98A-4FBF15242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2397" y="1317172"/>
            <a:ext cx="3363907" cy="1152897"/>
          </a:xfrm>
        </p:spPr>
        <p:txBody>
          <a:bodyPr/>
          <a:lstStyle/>
          <a:p>
            <a:pPr algn="ctr"/>
            <a:r>
              <a:rPr lang="en-US" dirty="0"/>
              <a:t>Thank you!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5ADBBF-4C46-4184-8826-9F92DF6101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24865" y="2784763"/>
            <a:ext cx="5738973" cy="1122218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dirty="0"/>
              <a:t>Copy of presentation available tomorrow morning:</a:t>
            </a:r>
          </a:p>
          <a:p>
            <a:pPr algn="ctr"/>
            <a:br>
              <a:rPr lang="en-US" sz="2400" b="1" dirty="0"/>
            </a:br>
            <a:r>
              <a:rPr lang="en-US" sz="2600" b="1" dirty="0"/>
              <a:t>www.FlyGAMexico.com/presentation</a:t>
            </a:r>
          </a:p>
        </p:txBody>
      </p:sp>
    </p:spTree>
    <p:extLst>
      <p:ext uri="{BB962C8B-B14F-4D97-AF65-F5344CB8AC3E}">
        <p14:creationId xmlns:p14="http://schemas.microsoft.com/office/powerpoint/2010/main" val="2143470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it safe to fly to Mexico?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In short: YES!</a:t>
            </a:r>
          </a:p>
          <a:p>
            <a:r>
              <a:rPr lang="en-US" sz="2400" dirty="0"/>
              <a:t>Have all docs ready.</a:t>
            </a:r>
          </a:p>
          <a:p>
            <a:r>
              <a:rPr lang="en-US" sz="2400" dirty="0"/>
              <a:t>Know what to expect.</a:t>
            </a:r>
          </a:p>
          <a:p>
            <a:r>
              <a:rPr lang="en-US" sz="2400" dirty="0"/>
              <a:t>Be courteous, always smile and have a friendly attitude.</a:t>
            </a:r>
          </a:p>
          <a:p>
            <a:r>
              <a:rPr lang="en-US" sz="2400" dirty="0"/>
              <a:t>Dress casual.</a:t>
            </a:r>
          </a:p>
          <a:p>
            <a:r>
              <a:rPr lang="en-US" sz="2400" dirty="0"/>
              <a:t>Try not to stand out.</a:t>
            </a:r>
          </a:p>
          <a:p>
            <a:r>
              <a:rPr lang="en-US" sz="2400" dirty="0"/>
              <a:t>If possible, have pesos handy.</a:t>
            </a:r>
          </a:p>
        </p:txBody>
      </p:sp>
    </p:spTree>
    <p:extLst>
      <p:ext uri="{BB962C8B-B14F-4D97-AF65-F5344CB8AC3E}">
        <p14:creationId xmlns:p14="http://schemas.microsoft.com/office/powerpoint/2010/main" val="3823308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B6D89-D1E2-4144-AE98-B70D65EF2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Useful links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99AAE-2DE3-4A20-BA24-1D4C32E8B0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CBP decal</a:t>
            </a:r>
            <a:endParaRPr lang="en-US" dirty="0"/>
          </a:p>
          <a:p>
            <a:r>
              <a:rPr lang="en-US" dirty="0">
                <a:hlinkClick r:id="rId3"/>
              </a:rPr>
              <a:t>FCC Radio Station License (airplane + pilot)</a:t>
            </a:r>
            <a:endParaRPr lang="en-US" dirty="0"/>
          </a:p>
          <a:p>
            <a:r>
              <a:rPr lang="en-US" dirty="0">
                <a:hlinkClick r:id="rId4"/>
              </a:rPr>
              <a:t>eAPIS</a:t>
            </a:r>
            <a:endParaRPr lang="en-US" dirty="0"/>
          </a:p>
          <a:p>
            <a:r>
              <a:rPr lang="en-US" dirty="0">
                <a:hlinkClick r:id="rId5"/>
              </a:rPr>
              <a:t>Mexican Insurance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696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 destinations to go to?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Monterrey (MMAN)</a:t>
            </a:r>
          </a:p>
          <a:p>
            <a:r>
              <a:rPr lang="en-US" sz="2400" dirty="0"/>
              <a:t>Tampico (MMTM)</a:t>
            </a:r>
          </a:p>
          <a:p>
            <a:r>
              <a:rPr lang="en-US" sz="2400" dirty="0"/>
              <a:t>Cancun (MMUN)</a:t>
            </a:r>
          </a:p>
          <a:p>
            <a:r>
              <a:rPr lang="en-US" sz="2400" dirty="0" err="1"/>
              <a:t>Zihuatanejo</a:t>
            </a:r>
            <a:r>
              <a:rPr lang="en-US" sz="2400" dirty="0"/>
              <a:t> (MMZH)</a:t>
            </a:r>
          </a:p>
          <a:p>
            <a:r>
              <a:rPr lang="en-US" sz="2400" dirty="0"/>
              <a:t>Puerto Vallarta (MMPR)</a:t>
            </a:r>
          </a:p>
          <a:p>
            <a:r>
              <a:rPr lang="en-US" sz="2400" dirty="0"/>
              <a:t>Cabo (MMSL / MMSD)</a:t>
            </a:r>
          </a:p>
          <a:p>
            <a:r>
              <a:rPr lang="en-US" sz="2400" dirty="0"/>
              <a:t>Loreto (MMLT)</a:t>
            </a:r>
          </a:p>
          <a:p>
            <a:r>
              <a:rPr lang="en-US" sz="2400" dirty="0"/>
              <a:t>San Felipe (MMSF)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988" y="1202373"/>
            <a:ext cx="4017302" cy="5356404"/>
          </a:xfrm>
        </p:spPr>
      </p:pic>
    </p:spTree>
    <p:extLst>
      <p:ext uri="{BB962C8B-B14F-4D97-AF65-F5344CB8AC3E}">
        <p14:creationId xmlns:p14="http://schemas.microsoft.com/office/powerpoint/2010/main" val="1325330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E78424C-6FD0-41F8-9CAA-5DC19C423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855" y="1447800"/>
            <a:ext cx="3108626" cy="4572000"/>
          </a:xfrm>
        </p:spPr>
        <p:txBody>
          <a:bodyPr anchor="ctr">
            <a:normAutofit/>
          </a:bodyPr>
          <a:lstStyle/>
          <a:p>
            <a:r>
              <a:rPr lang="en-US" sz="3200">
                <a:solidFill>
                  <a:srgbClr val="F2F2F2"/>
                </a:solidFill>
              </a:rPr>
              <a:t>Aircraft Requirements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D136760-57DC-4301-8BEA-B71AD2D13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61310" y="0"/>
            <a:ext cx="8030690" cy="6858000"/>
          </a:xfrm>
          <a:custGeom>
            <a:avLst/>
            <a:gdLst>
              <a:gd name="connsiteX0" fmla="*/ 1176 w 8030690"/>
              <a:gd name="connsiteY0" fmla="*/ 0 h 6858000"/>
              <a:gd name="connsiteX1" fmla="*/ 1344715 w 8030690"/>
              <a:gd name="connsiteY1" fmla="*/ 0 h 6858000"/>
              <a:gd name="connsiteX2" fmla="*/ 1344715 w 8030690"/>
              <a:gd name="connsiteY2" fmla="*/ 0 h 6858000"/>
              <a:gd name="connsiteX3" fmla="*/ 8030690 w 8030690"/>
              <a:gd name="connsiteY3" fmla="*/ 0 h 6858000"/>
              <a:gd name="connsiteX4" fmla="*/ 8030690 w 8030690"/>
              <a:gd name="connsiteY4" fmla="*/ 6858000 h 6858000"/>
              <a:gd name="connsiteX5" fmla="*/ 477746 w 8030690"/>
              <a:gd name="connsiteY5" fmla="*/ 6858000 h 6858000"/>
              <a:gd name="connsiteX6" fmla="*/ 477746 w 8030690"/>
              <a:gd name="connsiteY6" fmla="*/ 6858000 h 6858000"/>
              <a:gd name="connsiteX7" fmla="*/ 0 w 8030690"/>
              <a:gd name="connsiteY7" fmla="*/ 6858000 h 6858000"/>
              <a:gd name="connsiteX8" fmla="*/ 5883 w 8030690"/>
              <a:gd name="connsiteY8" fmla="*/ 6817538 h 6858000"/>
              <a:gd name="connsiteX9" fmla="*/ 23196 w 8030690"/>
              <a:gd name="connsiteY9" fmla="*/ 6698894 h 6858000"/>
              <a:gd name="connsiteX10" fmla="*/ 35298 w 8030690"/>
              <a:gd name="connsiteY10" fmla="*/ 6612483 h 6858000"/>
              <a:gd name="connsiteX11" fmla="*/ 48073 w 8030690"/>
              <a:gd name="connsiteY11" fmla="*/ 6509613 h 6858000"/>
              <a:gd name="connsiteX12" fmla="*/ 63369 w 8030690"/>
              <a:gd name="connsiteY12" fmla="*/ 6387541 h 6858000"/>
              <a:gd name="connsiteX13" fmla="*/ 79506 w 8030690"/>
              <a:gd name="connsiteY13" fmla="*/ 6252438 h 6858000"/>
              <a:gd name="connsiteX14" fmla="*/ 96483 w 8030690"/>
              <a:gd name="connsiteY14" fmla="*/ 6100191 h 6858000"/>
              <a:gd name="connsiteX15" fmla="*/ 114468 w 8030690"/>
              <a:gd name="connsiteY15" fmla="*/ 5934227 h 6858000"/>
              <a:gd name="connsiteX16" fmla="*/ 132454 w 8030690"/>
              <a:gd name="connsiteY16" fmla="*/ 5753862 h 6858000"/>
              <a:gd name="connsiteX17" fmla="*/ 150775 w 8030690"/>
              <a:gd name="connsiteY17" fmla="*/ 5561838 h 6858000"/>
              <a:gd name="connsiteX18" fmla="*/ 167752 w 8030690"/>
              <a:gd name="connsiteY18" fmla="*/ 5354726 h 6858000"/>
              <a:gd name="connsiteX19" fmla="*/ 184057 w 8030690"/>
              <a:gd name="connsiteY19" fmla="*/ 5138013 h 6858000"/>
              <a:gd name="connsiteX20" fmla="*/ 198849 w 8030690"/>
              <a:gd name="connsiteY20" fmla="*/ 4908956 h 6858000"/>
              <a:gd name="connsiteX21" fmla="*/ 212968 w 8030690"/>
              <a:gd name="connsiteY21" fmla="*/ 4670298 h 6858000"/>
              <a:gd name="connsiteX22" fmla="*/ 226248 w 8030690"/>
              <a:gd name="connsiteY22" fmla="*/ 4421352 h 6858000"/>
              <a:gd name="connsiteX23" fmla="*/ 230954 w 8030690"/>
              <a:gd name="connsiteY23" fmla="*/ 4293793 h 6858000"/>
              <a:gd name="connsiteX24" fmla="*/ 236165 w 8030690"/>
              <a:gd name="connsiteY24" fmla="*/ 4163491 h 6858000"/>
              <a:gd name="connsiteX25" fmla="*/ 241039 w 8030690"/>
              <a:gd name="connsiteY25" fmla="*/ 4031132 h 6858000"/>
              <a:gd name="connsiteX26" fmla="*/ 244233 w 8030690"/>
              <a:gd name="connsiteY26" fmla="*/ 3898087 h 6858000"/>
              <a:gd name="connsiteX27" fmla="*/ 247091 w 8030690"/>
              <a:gd name="connsiteY27" fmla="*/ 3762298 h 6858000"/>
              <a:gd name="connsiteX28" fmla="*/ 250116 w 8030690"/>
              <a:gd name="connsiteY28" fmla="*/ 3625138 h 6858000"/>
              <a:gd name="connsiteX29" fmla="*/ 252133 w 8030690"/>
              <a:gd name="connsiteY29" fmla="*/ 3485235 h 6858000"/>
              <a:gd name="connsiteX30" fmla="*/ 252133 w 8030690"/>
              <a:gd name="connsiteY30" fmla="*/ 3343960 h 6858000"/>
              <a:gd name="connsiteX31" fmla="*/ 253142 w 8030690"/>
              <a:gd name="connsiteY31" fmla="*/ 3201314 h 6858000"/>
              <a:gd name="connsiteX32" fmla="*/ 252133 w 8030690"/>
              <a:gd name="connsiteY32" fmla="*/ 3057296 h 6858000"/>
              <a:gd name="connsiteX33" fmla="*/ 250116 w 8030690"/>
              <a:gd name="connsiteY33" fmla="*/ 2911221 h 6858000"/>
              <a:gd name="connsiteX34" fmla="*/ 248267 w 8030690"/>
              <a:gd name="connsiteY34" fmla="*/ 2765145 h 6858000"/>
              <a:gd name="connsiteX35" fmla="*/ 244233 w 8030690"/>
              <a:gd name="connsiteY35" fmla="*/ 2617013 h 6858000"/>
              <a:gd name="connsiteX36" fmla="*/ 240031 w 8030690"/>
              <a:gd name="connsiteY36" fmla="*/ 2467508 h 6858000"/>
              <a:gd name="connsiteX37" fmla="*/ 235156 w 8030690"/>
              <a:gd name="connsiteY37" fmla="*/ 2318004 h 6858000"/>
              <a:gd name="connsiteX38" fmla="*/ 228265 w 8030690"/>
              <a:gd name="connsiteY38" fmla="*/ 2167128 h 6858000"/>
              <a:gd name="connsiteX39" fmla="*/ 220028 w 8030690"/>
              <a:gd name="connsiteY39" fmla="*/ 2014880 h 6858000"/>
              <a:gd name="connsiteX40" fmla="*/ 212128 w 8030690"/>
              <a:gd name="connsiteY40" fmla="*/ 1861947 h 6858000"/>
              <a:gd name="connsiteX41" fmla="*/ 202043 w 8030690"/>
              <a:gd name="connsiteY41" fmla="*/ 1709013 h 6858000"/>
              <a:gd name="connsiteX42" fmla="*/ 189940 w 8030690"/>
              <a:gd name="connsiteY42" fmla="*/ 1554023 h 6858000"/>
              <a:gd name="connsiteX43" fmla="*/ 177838 w 8030690"/>
              <a:gd name="connsiteY43" fmla="*/ 1401089 h 6858000"/>
              <a:gd name="connsiteX44" fmla="*/ 163886 w 8030690"/>
              <a:gd name="connsiteY44" fmla="*/ 1245413 h 6858000"/>
              <a:gd name="connsiteX45" fmla="*/ 148590 w 8030690"/>
              <a:gd name="connsiteY45" fmla="*/ 1089050 h 6858000"/>
              <a:gd name="connsiteX46" fmla="*/ 132454 w 8030690"/>
              <a:gd name="connsiteY46" fmla="*/ 934745 h 6858000"/>
              <a:gd name="connsiteX47" fmla="*/ 113628 w 8030690"/>
              <a:gd name="connsiteY47" fmla="*/ 778383 h 6858000"/>
              <a:gd name="connsiteX48" fmla="*/ 93457 w 8030690"/>
              <a:gd name="connsiteY48" fmla="*/ 622706 h 6858000"/>
              <a:gd name="connsiteX49" fmla="*/ 73454 w 8030690"/>
              <a:gd name="connsiteY49" fmla="*/ 466344 h 6858000"/>
              <a:gd name="connsiteX50" fmla="*/ 50090 w 8030690"/>
              <a:gd name="connsiteY50" fmla="*/ 310667 h 6858000"/>
              <a:gd name="connsiteX51" fmla="*/ 26222 w 8030690"/>
              <a:gd name="connsiteY51" fmla="*/ 1556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030690" h="6858000">
                <a:moveTo>
                  <a:pt x="1176" y="0"/>
                </a:moveTo>
                <a:lnTo>
                  <a:pt x="1344715" y="0"/>
                </a:lnTo>
                <a:lnTo>
                  <a:pt x="1344715" y="0"/>
                </a:lnTo>
                <a:lnTo>
                  <a:pt x="8030690" y="0"/>
                </a:lnTo>
                <a:lnTo>
                  <a:pt x="8030690" y="6858000"/>
                </a:lnTo>
                <a:lnTo>
                  <a:pt x="477746" y="6858000"/>
                </a:lnTo>
                <a:lnTo>
                  <a:pt x="477746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8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8" y="5934227"/>
                </a:lnTo>
                <a:lnTo>
                  <a:pt x="132454" y="5753862"/>
                </a:lnTo>
                <a:lnTo>
                  <a:pt x="150775" y="5561838"/>
                </a:lnTo>
                <a:lnTo>
                  <a:pt x="167752" y="5354726"/>
                </a:lnTo>
                <a:lnTo>
                  <a:pt x="184057" y="5138013"/>
                </a:lnTo>
                <a:lnTo>
                  <a:pt x="198849" y="4908956"/>
                </a:lnTo>
                <a:lnTo>
                  <a:pt x="212968" y="4670298"/>
                </a:lnTo>
                <a:lnTo>
                  <a:pt x="226248" y="4421352"/>
                </a:lnTo>
                <a:lnTo>
                  <a:pt x="230954" y="4293793"/>
                </a:lnTo>
                <a:lnTo>
                  <a:pt x="236165" y="4163491"/>
                </a:lnTo>
                <a:lnTo>
                  <a:pt x="241039" y="4031132"/>
                </a:lnTo>
                <a:lnTo>
                  <a:pt x="244233" y="3898087"/>
                </a:lnTo>
                <a:lnTo>
                  <a:pt x="247091" y="3762298"/>
                </a:lnTo>
                <a:lnTo>
                  <a:pt x="250116" y="3625138"/>
                </a:lnTo>
                <a:lnTo>
                  <a:pt x="252133" y="3485235"/>
                </a:lnTo>
                <a:lnTo>
                  <a:pt x="252133" y="3343960"/>
                </a:lnTo>
                <a:lnTo>
                  <a:pt x="253142" y="3201314"/>
                </a:lnTo>
                <a:lnTo>
                  <a:pt x="252133" y="3057296"/>
                </a:lnTo>
                <a:lnTo>
                  <a:pt x="250116" y="2911221"/>
                </a:lnTo>
                <a:lnTo>
                  <a:pt x="248267" y="2765145"/>
                </a:lnTo>
                <a:lnTo>
                  <a:pt x="244233" y="2617013"/>
                </a:lnTo>
                <a:lnTo>
                  <a:pt x="240031" y="2467508"/>
                </a:lnTo>
                <a:lnTo>
                  <a:pt x="235156" y="2318004"/>
                </a:lnTo>
                <a:lnTo>
                  <a:pt x="228265" y="2167128"/>
                </a:lnTo>
                <a:lnTo>
                  <a:pt x="220028" y="2014880"/>
                </a:lnTo>
                <a:lnTo>
                  <a:pt x="212128" y="1861947"/>
                </a:lnTo>
                <a:lnTo>
                  <a:pt x="202043" y="1709013"/>
                </a:lnTo>
                <a:lnTo>
                  <a:pt x="189940" y="1554023"/>
                </a:lnTo>
                <a:lnTo>
                  <a:pt x="177838" y="1401089"/>
                </a:lnTo>
                <a:lnTo>
                  <a:pt x="163886" y="1245413"/>
                </a:lnTo>
                <a:lnTo>
                  <a:pt x="148590" y="1089050"/>
                </a:lnTo>
                <a:lnTo>
                  <a:pt x="132454" y="934745"/>
                </a:lnTo>
                <a:lnTo>
                  <a:pt x="113628" y="778383"/>
                </a:lnTo>
                <a:lnTo>
                  <a:pt x="93457" y="622706"/>
                </a:lnTo>
                <a:lnTo>
                  <a:pt x="73454" y="466344"/>
                </a:lnTo>
                <a:lnTo>
                  <a:pt x="50090" y="310667"/>
                </a:lnTo>
                <a:lnTo>
                  <a:pt x="26222" y="1556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BDC58DEA-1307-4F44-AD47-E613D8B76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99B912D-1E4B-42AF-A2BE-CFEFEC916E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8DB65BA-BA39-4976-9153-ACA8F3ED2C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5878716"/>
              </p:ext>
            </p:extLst>
          </p:nvPr>
        </p:nvGraphicFramePr>
        <p:xfrm>
          <a:off x="5048250" y="1447800"/>
          <a:ext cx="649605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258510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Mexican insurance coverage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252588"/>
            <a:ext cx="9963757" cy="4195481"/>
          </a:xfrm>
        </p:spPr>
        <p:txBody>
          <a:bodyPr>
            <a:normAutofit/>
          </a:bodyPr>
          <a:lstStyle/>
          <a:p>
            <a:r>
              <a:rPr lang="en-US" sz="2400" dirty="0"/>
              <a:t>Most US insurance covers Mexico already.</a:t>
            </a:r>
          </a:p>
          <a:p>
            <a:r>
              <a:rPr lang="en-US" sz="2400" dirty="0"/>
              <a:t>You can obtain Mexico-specific coverage for about $150/</a:t>
            </a:r>
            <a:r>
              <a:rPr lang="en-US" sz="2400" dirty="0" err="1"/>
              <a:t>yr</a:t>
            </a:r>
            <a:endParaRPr lang="en-US" sz="2400" dirty="0"/>
          </a:p>
          <a:p>
            <a:r>
              <a:rPr lang="en-US" sz="2400" dirty="0"/>
              <a:t>Liability limit of at least $300,000 USD.</a:t>
            </a:r>
          </a:p>
          <a:p>
            <a:r>
              <a:rPr lang="en-US" sz="2400" dirty="0"/>
              <a:t>Insurance WILL BE asked for when landing and getting permits.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12" y="4766058"/>
            <a:ext cx="10058400" cy="1436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55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 Customs and Border Protection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Annual user fee decal</a:t>
            </a:r>
          </a:p>
          <a:p>
            <a:pPr lvl="1"/>
            <a:r>
              <a:rPr lang="en-US" sz="2400" dirty="0"/>
              <a:t>$32.62</a:t>
            </a:r>
          </a:p>
          <a:p>
            <a:r>
              <a:rPr lang="en-US" sz="2400" dirty="0"/>
              <a:t>eAPIS manifest</a:t>
            </a:r>
          </a:p>
          <a:p>
            <a:pPr lvl="1"/>
            <a:r>
              <a:rPr lang="en-US" sz="2400" dirty="0"/>
              <a:t>Free using </a:t>
            </a:r>
            <a:r>
              <a:rPr lang="en-US" sz="2400" dirty="0" err="1"/>
              <a:t>gov</a:t>
            </a:r>
            <a:r>
              <a:rPr lang="en-US" sz="2400" dirty="0"/>
              <a:t> website</a:t>
            </a:r>
          </a:p>
          <a:p>
            <a:pPr lvl="1"/>
            <a:r>
              <a:rPr lang="en-US" sz="2400" dirty="0" err="1"/>
              <a:t>FlashPass</a:t>
            </a:r>
            <a:r>
              <a:rPr lang="en-US" sz="2400" dirty="0"/>
              <a:t> $10-134, paid service, highly recommended.</a:t>
            </a:r>
          </a:p>
        </p:txBody>
      </p:sp>
      <p:pic>
        <p:nvPicPr>
          <p:cNvPr id="8" name="Content Placeholder 7" descr="A picture containing food&#10;&#10;Description automatically generated">
            <a:extLst>
              <a:ext uri="{FF2B5EF4-FFF2-40B4-BE49-F238E27FC236}">
                <a16:creationId xmlns:a16="http://schemas.microsoft.com/office/drawing/2014/main" id="{B6033EA0-2C5A-4BE2-BE81-36B0FCC4342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976786"/>
            <a:ext cx="4395788" cy="3269367"/>
          </a:xfrm>
        </p:spPr>
      </p:pic>
    </p:spTree>
    <p:extLst>
      <p:ext uri="{BB962C8B-B14F-4D97-AF65-F5344CB8AC3E}">
        <p14:creationId xmlns:p14="http://schemas.microsoft.com/office/powerpoint/2010/main" val="415917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Instituto Nacional de </a:t>
            </a:r>
            <a:r>
              <a:rPr lang="en-US" dirty="0" err="1"/>
              <a:t>Migración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Excel manifest document</a:t>
            </a:r>
          </a:p>
          <a:p>
            <a:r>
              <a:rPr lang="en-US" sz="2400" dirty="0"/>
              <a:t>Sent to INM via email</a:t>
            </a:r>
          </a:p>
          <a:p>
            <a:r>
              <a:rPr lang="en-US" sz="2400" dirty="0"/>
              <a:t>Easy to use, save template offline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630" y="2060575"/>
            <a:ext cx="6490585" cy="3180242"/>
          </a:xfrm>
        </p:spPr>
      </p:pic>
    </p:spTree>
    <p:extLst>
      <p:ext uri="{BB962C8B-B14F-4D97-AF65-F5344CB8AC3E}">
        <p14:creationId xmlns:p14="http://schemas.microsoft.com/office/powerpoint/2010/main" val="2068351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/>
          <a:lstStyle/>
          <a:p>
            <a:r>
              <a:rPr lang="en-US"/>
              <a:t>Pilot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/>
          <a:lstStyle/>
          <a:p>
            <a:r>
              <a:rPr lang="en-US" sz="2400" dirty="0"/>
              <a:t>FAA Pilot Certificate</a:t>
            </a:r>
          </a:p>
          <a:p>
            <a:pPr lvl="1"/>
            <a:r>
              <a:rPr lang="en-US" sz="2400" dirty="0"/>
              <a:t>English Proficient endorsement</a:t>
            </a:r>
          </a:p>
          <a:p>
            <a:r>
              <a:rPr lang="en-US" sz="2400" dirty="0"/>
              <a:t>Medical Certificate</a:t>
            </a:r>
          </a:p>
          <a:p>
            <a:pPr lvl="1"/>
            <a:r>
              <a:rPr lang="en-US" sz="2400" dirty="0"/>
              <a:t>*</a:t>
            </a:r>
            <a:r>
              <a:rPr lang="en-US" sz="2400" dirty="0" err="1"/>
              <a:t>BasicMed</a:t>
            </a:r>
            <a:r>
              <a:rPr lang="en-US" sz="2400" dirty="0"/>
              <a:t> now approved!</a:t>
            </a:r>
          </a:p>
          <a:p>
            <a:r>
              <a:rPr lang="en-US" sz="2400" dirty="0"/>
              <a:t>Passport</a:t>
            </a:r>
          </a:p>
          <a:p>
            <a:r>
              <a:rPr lang="en-US" sz="2400" dirty="0"/>
              <a:t>FCC Radiotelephone Operator permit.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79836" y="708541"/>
            <a:ext cx="3670998" cy="5547797"/>
          </a:xfrm>
        </p:spPr>
      </p:pic>
    </p:spTree>
    <p:extLst>
      <p:ext uri="{BB962C8B-B14F-4D97-AF65-F5344CB8AC3E}">
        <p14:creationId xmlns:p14="http://schemas.microsoft.com/office/powerpoint/2010/main" val="79485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1117</TotalTime>
  <Words>1699</Words>
  <Application>Microsoft Macintosh PowerPoint</Application>
  <PresentationFormat>Widescreen</PresentationFormat>
  <Paragraphs>191</Paragraphs>
  <Slides>30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Century Gothic</vt:lpstr>
      <vt:lpstr>Wingdings 3</vt:lpstr>
      <vt:lpstr>Ion</vt:lpstr>
      <vt:lpstr>How to fly GA to Mexico</vt:lpstr>
      <vt:lpstr>About the host:</vt:lpstr>
      <vt:lpstr>Is it safe to fly to Mexico?</vt:lpstr>
      <vt:lpstr>Fun destinations to go to?</vt:lpstr>
      <vt:lpstr>Aircraft Requirements</vt:lpstr>
      <vt:lpstr>Mexican insurance coverage</vt:lpstr>
      <vt:lpstr>US Customs and Border Protection</vt:lpstr>
      <vt:lpstr>Instituto Nacional de Migración</vt:lpstr>
      <vt:lpstr>Pilot Requirements</vt:lpstr>
      <vt:lpstr>Passenger Requirements</vt:lpstr>
      <vt:lpstr>Flight Planning</vt:lpstr>
      <vt:lpstr>24 hours before USA Departure</vt:lpstr>
      <vt:lpstr>1 hour before USA Departure</vt:lpstr>
      <vt:lpstr>USA Departure</vt:lpstr>
      <vt:lpstr>Crossing the border</vt:lpstr>
      <vt:lpstr>Flying en-route in Mexico</vt:lpstr>
      <vt:lpstr>Landing and taxiing</vt:lpstr>
      <vt:lpstr>Mexican dependencies to visit</vt:lpstr>
      <vt:lpstr>Initial arrival into Mexico</vt:lpstr>
      <vt:lpstr>AFAC Entry Forms</vt:lpstr>
      <vt:lpstr>Departing AOE to another Mexican airport</vt:lpstr>
      <vt:lpstr>Departing AEO back to the USA</vt:lpstr>
      <vt:lpstr>Crossing the border back to the USA</vt:lpstr>
      <vt:lpstr>Landing in the USA</vt:lpstr>
      <vt:lpstr>Ranferi’s Pro Tips</vt:lpstr>
      <vt:lpstr>Ranferi’s Pro Tips</vt:lpstr>
      <vt:lpstr>Ranferi’s Pro Tips</vt:lpstr>
      <vt:lpstr>Fly GA Mexico 2023 flyout:  Cuatro Cienegas, March 11-13th</vt:lpstr>
      <vt:lpstr>Thank you!</vt:lpstr>
      <vt:lpstr>Useful links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fly GA to Mexico</dc:title>
  <dc:creator>Ranferi Denova</dc:creator>
  <cp:lastModifiedBy>Denova, Ranferi</cp:lastModifiedBy>
  <cp:revision>8</cp:revision>
  <dcterms:created xsi:type="dcterms:W3CDTF">2020-02-04T04:28:17Z</dcterms:created>
  <dcterms:modified xsi:type="dcterms:W3CDTF">2023-01-18T22:59:32Z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a04591e-2156-4e7e-b8dc-60ccb91b4f06_Enabled">
    <vt:lpwstr>true</vt:lpwstr>
  </property>
  <property fmtid="{D5CDD505-2E9C-101B-9397-08002B2CF9AE}" pid="3" name="MSIP_Label_1a04591e-2156-4e7e-b8dc-60ccb91b4f06_SetDate">
    <vt:lpwstr>2023-01-17T00:28:05Z</vt:lpwstr>
  </property>
  <property fmtid="{D5CDD505-2E9C-101B-9397-08002B2CF9AE}" pid="4" name="MSIP_Label_1a04591e-2156-4e7e-b8dc-60ccb91b4f06_Method">
    <vt:lpwstr>Standard</vt:lpwstr>
  </property>
  <property fmtid="{D5CDD505-2E9C-101B-9397-08002B2CF9AE}" pid="5" name="MSIP_Label_1a04591e-2156-4e7e-b8dc-60ccb91b4f06_Name">
    <vt:lpwstr>Internal-THD</vt:lpwstr>
  </property>
  <property fmtid="{D5CDD505-2E9C-101B-9397-08002B2CF9AE}" pid="6" name="MSIP_Label_1a04591e-2156-4e7e-b8dc-60ccb91b4f06_SiteId">
    <vt:lpwstr>fb7e6711-b619-4fbe-afe6-f83b12673323</vt:lpwstr>
  </property>
  <property fmtid="{D5CDD505-2E9C-101B-9397-08002B2CF9AE}" pid="7" name="MSIP_Label_1a04591e-2156-4e7e-b8dc-60ccb91b4f06_ActionId">
    <vt:lpwstr>d49399ab-e3bf-48ff-a14f-d48eb6f49d93</vt:lpwstr>
  </property>
  <property fmtid="{D5CDD505-2E9C-101B-9397-08002B2CF9AE}" pid="8" name="MSIP_Label_1a04591e-2156-4e7e-b8dc-60ccb91b4f06_ContentBits">
    <vt:lpwstr>2</vt:lpwstr>
  </property>
  <property fmtid="{D5CDD505-2E9C-101B-9397-08002B2CF9AE}" pid="9" name="ClassificationContentMarkingFooterLocations">
    <vt:lpwstr>Ion:12</vt:lpwstr>
  </property>
  <property fmtid="{D5CDD505-2E9C-101B-9397-08002B2CF9AE}" pid="10" name="ClassificationContentMarkingFooterText">
    <vt:lpwstr>INTERNAL USE</vt:lpwstr>
  </property>
</Properties>
</file>